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4" r:id="rId7"/>
    <p:sldId id="265" r:id="rId8"/>
    <p:sldId id="261"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62" r:id="rId32"/>
    <p:sldId id="263" r:id="rId33"/>
    <p:sldId id="288" r:id="rId34"/>
    <p:sldId id="289" r:id="rId35"/>
    <p:sldId id="290" r:id="rId36"/>
    <p:sldId id="300" r:id="rId37"/>
    <p:sldId id="297" r:id="rId38"/>
    <p:sldId id="299" r:id="rId39"/>
    <p:sldId id="291" r:id="rId40"/>
    <p:sldId id="292" r:id="rId41"/>
    <p:sldId id="293" r:id="rId42"/>
    <p:sldId id="301" r:id="rId43"/>
    <p:sldId id="294" r:id="rId44"/>
    <p:sldId id="295" r:id="rId45"/>
    <p:sldId id="296"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796027F-7875-4030-9381-8BD8C4F21935}"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4/23/2021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509A250-FF31-4206-8172-F9D3106AACB1}" type="datetimeFigureOut">
              <a:rPr lang="en-US" dirty="0"/>
              <a:t>4/23/2021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4/23/2021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9562" y="112143"/>
            <a:ext cx="11291977" cy="3571336"/>
          </a:xfrm>
        </p:spPr>
        <p:txBody>
          <a:bodyPr/>
          <a:lstStyle/>
          <a:p>
            <a:r>
              <a:rPr lang="ru-RU" sz="5000" dirty="0" smtClean="0">
                <a:solidFill>
                  <a:srgbClr val="FFFF00"/>
                </a:solidFill>
                <a:effectLst>
                  <a:outerShdw blurRad="38100" dist="38100" dir="2700000" algn="tl">
                    <a:srgbClr val="000000">
                      <a:alpha val="43137"/>
                    </a:srgbClr>
                  </a:outerShdw>
                </a:effectLst>
              </a:rPr>
              <a:t/>
            </a:r>
            <a:br>
              <a:rPr lang="ru-RU" sz="5000" dirty="0" smtClean="0">
                <a:solidFill>
                  <a:srgbClr val="FFFF00"/>
                </a:solidFill>
                <a:effectLst>
                  <a:outerShdw blurRad="38100" dist="38100" dir="2700000" algn="tl">
                    <a:srgbClr val="000000">
                      <a:alpha val="43137"/>
                    </a:srgbClr>
                  </a:outerShdw>
                </a:effectLst>
              </a:rPr>
            </a:br>
            <a:r>
              <a:rPr lang="ru-RU" sz="5000" dirty="0">
                <a:solidFill>
                  <a:srgbClr val="FFFF00"/>
                </a:solidFill>
                <a:effectLst>
                  <a:outerShdw blurRad="38100" dist="38100" dir="2700000" algn="tl">
                    <a:srgbClr val="000000">
                      <a:alpha val="43137"/>
                    </a:srgbClr>
                  </a:outerShdw>
                </a:effectLst>
              </a:rPr>
              <a:t/>
            </a:r>
            <a:br>
              <a:rPr lang="ru-RU" sz="5000" dirty="0">
                <a:solidFill>
                  <a:srgbClr val="FFFF00"/>
                </a:solidFill>
                <a:effectLst>
                  <a:outerShdw blurRad="38100" dist="38100" dir="2700000" algn="tl">
                    <a:srgbClr val="000000">
                      <a:alpha val="43137"/>
                    </a:srgbClr>
                  </a:outerShdw>
                </a:effectLst>
              </a:rPr>
            </a:br>
            <a:r>
              <a:rPr lang="ru-RU" sz="5000" dirty="0" smtClean="0">
                <a:solidFill>
                  <a:srgbClr val="FFFF00"/>
                </a:solidFill>
                <a:effectLst>
                  <a:outerShdw blurRad="38100" dist="38100" dir="2700000" algn="tl">
                    <a:srgbClr val="000000">
                      <a:alpha val="43137"/>
                    </a:srgbClr>
                  </a:outerShdw>
                </a:effectLst>
              </a:rPr>
              <a:t>НАУЧНОЕ ОПИСАНИЕ ДОКУМЕНТАЛЬНО-ПИСЬМЕННЫХ ИСТОЧНИКОВ И УСЛОВИЯ ИХ ХРАНЕНИЯ.</a:t>
            </a:r>
            <a:endParaRPr lang="ru-RU" sz="5000" dirty="0">
              <a:solidFill>
                <a:srgbClr val="FFFF00"/>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2872596" y="6254151"/>
            <a:ext cx="9204385" cy="483079"/>
          </a:xfrm>
        </p:spPr>
        <p:txBody>
          <a:bodyPr/>
          <a:lstStyle/>
          <a:p>
            <a:r>
              <a:rPr lang="ru-RU" dirty="0" smtClean="0">
                <a:solidFill>
                  <a:schemeClr val="bg1"/>
                </a:solidFill>
              </a:rPr>
              <a:t>СОСТАВИЛА: зав. Сектором хранения отдела фондов ЕМЕЦ О. Н.</a:t>
            </a:r>
            <a:endParaRPr lang="ru-RU" dirty="0">
              <a:solidFill>
                <a:schemeClr val="bg1"/>
              </a:solidFill>
            </a:endParaRPr>
          </a:p>
        </p:txBody>
      </p:sp>
    </p:spTree>
    <p:extLst>
      <p:ext uri="{BB962C8B-B14F-4D97-AF65-F5344CB8AC3E}">
        <p14:creationId xmlns:p14="http://schemas.microsoft.com/office/powerpoint/2010/main" val="113810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4068" y="508960"/>
            <a:ext cx="10015268" cy="5730814"/>
          </a:xfrm>
        </p:spPr>
        <p:txBody>
          <a:bodyPr>
            <a:normAutofit fontScale="85000" lnSpcReduction="20000"/>
          </a:bodyPr>
          <a:lstStyle/>
          <a:p>
            <a:r>
              <a:rPr lang="ru-RU" sz="2900" dirty="0">
                <a:solidFill>
                  <a:schemeClr val="bg1"/>
                </a:solidFill>
              </a:rPr>
              <a:t>Среди разнообразных исторических памятников важнейшее место занимают </a:t>
            </a:r>
            <a:r>
              <a:rPr lang="ru-RU" sz="2900" b="1" dirty="0">
                <a:solidFill>
                  <a:schemeClr val="bg1"/>
                </a:solidFill>
              </a:rPr>
              <a:t>письменные источники</a:t>
            </a:r>
            <a:r>
              <a:rPr lang="ru-RU" sz="2900" dirty="0">
                <a:solidFill>
                  <a:schemeClr val="bg1"/>
                </a:solidFill>
              </a:rPr>
              <a:t>. </a:t>
            </a:r>
            <a:r>
              <a:rPr lang="ru-RU" sz="2900" dirty="0" smtClean="0">
                <a:solidFill>
                  <a:schemeClr val="bg1"/>
                </a:solidFill>
              </a:rPr>
              <a:t> Ведь </a:t>
            </a:r>
            <a:r>
              <a:rPr lang="ru-RU" sz="2900" dirty="0">
                <a:solidFill>
                  <a:schemeClr val="bg1"/>
                </a:solidFill>
              </a:rPr>
              <a:t>только с возникновением письменности люди смогли подробно записывать все происходившие события, свои размышления, чувства и впечатления.</a:t>
            </a:r>
          </a:p>
          <a:p>
            <a:r>
              <a:rPr lang="ru-RU" sz="2800" dirty="0">
                <a:solidFill>
                  <a:schemeClr val="bg1"/>
                </a:solidFill>
              </a:rPr>
              <a:t> </a:t>
            </a:r>
            <a:r>
              <a:rPr lang="ru-RU" sz="2900" b="1" dirty="0" smtClean="0">
                <a:solidFill>
                  <a:schemeClr val="bg1"/>
                </a:solidFill>
              </a:rPr>
              <a:t>Письменные </a:t>
            </a:r>
            <a:r>
              <a:rPr lang="ru-RU" sz="2900" b="1" dirty="0">
                <a:solidFill>
                  <a:schemeClr val="bg1"/>
                </a:solidFill>
              </a:rPr>
              <a:t>источники</a:t>
            </a:r>
            <a:r>
              <a:rPr lang="ru-RU" sz="2900" dirty="0">
                <a:solidFill>
                  <a:schemeClr val="bg1"/>
                </a:solidFill>
              </a:rPr>
              <a:t> – это тексты, записанные </a:t>
            </a:r>
            <a:r>
              <a:rPr lang="ru-RU" sz="2900" dirty="0" smtClean="0">
                <a:solidFill>
                  <a:schemeClr val="bg1"/>
                </a:solidFill>
              </a:rPr>
              <a:t>на бумаге </a:t>
            </a:r>
            <a:r>
              <a:rPr lang="ru-RU" sz="2900" dirty="0">
                <a:solidFill>
                  <a:schemeClr val="bg1"/>
                </a:solidFill>
              </a:rPr>
              <a:t>или других материалах.</a:t>
            </a:r>
          </a:p>
          <a:p>
            <a:r>
              <a:rPr lang="ru-RU" sz="2800" dirty="0">
                <a:solidFill>
                  <a:schemeClr val="bg1"/>
                </a:solidFill>
              </a:rPr>
              <a:t> </a:t>
            </a:r>
            <a:r>
              <a:rPr lang="ru-RU" sz="2900" dirty="0" smtClean="0">
                <a:solidFill>
                  <a:schemeClr val="bg1"/>
                </a:solidFill>
              </a:rPr>
              <a:t>Письменные </a:t>
            </a:r>
            <a:r>
              <a:rPr lang="ru-RU" sz="2900" dirty="0">
                <a:solidFill>
                  <a:schemeClr val="bg1"/>
                </a:solidFill>
              </a:rPr>
              <a:t>источники включают памятники материальной и духовной культуры: летописи, воспоминания, дневники, мемуары и частные письма, законы, договора, периодическая пресса (газеты, журналы).</a:t>
            </a:r>
          </a:p>
          <a:p>
            <a:r>
              <a:rPr lang="ru-RU" sz="2900" dirty="0">
                <a:solidFill>
                  <a:schemeClr val="bg1"/>
                </a:solidFill>
              </a:rPr>
              <a:t>К их числу относятся: архивные документы, рукописные и старопечатные книги, произведения художественной литературы (в том числе рукописи), листовки, научные и политические труды – все эти документы являются бесценным источником для исследования прошлого.</a:t>
            </a:r>
          </a:p>
          <a:p>
            <a:endParaRPr lang="ru-RU" dirty="0"/>
          </a:p>
        </p:txBody>
      </p:sp>
    </p:spTree>
    <p:extLst>
      <p:ext uri="{BB962C8B-B14F-4D97-AF65-F5344CB8AC3E}">
        <p14:creationId xmlns:p14="http://schemas.microsoft.com/office/powerpoint/2010/main" val="3896678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6814" y="1733909"/>
            <a:ext cx="11283351" cy="4735902"/>
          </a:xfrm>
        </p:spPr>
        <p:txBody>
          <a:bodyPr>
            <a:normAutofit/>
          </a:bodyPr>
          <a:lstStyle/>
          <a:p>
            <a:r>
              <a:rPr lang="ru-RU" sz="3600" dirty="0" smtClean="0">
                <a:solidFill>
                  <a:schemeClr val="bg1"/>
                </a:solidFill>
                <a:latin typeface="Times New Roman" panose="02020603050405020304" pitchFamily="18" charset="0"/>
                <a:cs typeface="Times New Roman" panose="02020603050405020304" pitchFamily="18" charset="0"/>
              </a:rPr>
              <a:t>Письменные </a:t>
            </a:r>
            <a:r>
              <a:rPr lang="ru-RU" sz="3600" dirty="0">
                <a:solidFill>
                  <a:schemeClr val="bg1"/>
                </a:solidFill>
                <a:latin typeface="Times New Roman" panose="02020603050405020304" pitchFamily="18" charset="0"/>
                <a:cs typeface="Times New Roman" panose="02020603050405020304" pitchFamily="18" charset="0"/>
              </a:rPr>
              <a:t>источники занимают значительное место в составе музейных фондов. В своей основе они функционально разделяются на общественно-политические и личные документы.</a:t>
            </a:r>
          </a:p>
        </p:txBody>
      </p:sp>
      <p:sp>
        <p:nvSpPr>
          <p:cNvPr id="4" name="Прямоугольник 3"/>
          <p:cNvSpPr/>
          <p:nvPr/>
        </p:nvSpPr>
        <p:spPr>
          <a:xfrm>
            <a:off x="694425" y="577970"/>
            <a:ext cx="10688128" cy="630942"/>
          </a:xfrm>
          <a:prstGeom prst="rect">
            <a:avLst/>
          </a:prstGeom>
        </p:spPr>
        <p:txBody>
          <a:bodyPr wrap="square">
            <a:spAutoFit/>
          </a:bodyPr>
          <a:lstStyle/>
          <a:p>
            <a:r>
              <a:rPr lang="ru-RU" sz="3500" b="1" u="sng" dirty="0">
                <a:solidFill>
                  <a:schemeClr val="bg1"/>
                </a:solidFill>
                <a:latin typeface="Times New Roman" panose="02020603050405020304" pitchFamily="18" charset="0"/>
                <a:cs typeface="Times New Roman" panose="02020603050405020304" pitchFamily="18" charset="0"/>
              </a:rPr>
              <a:t>Некоторые рекомендации по описанию документов. </a:t>
            </a:r>
            <a:endParaRPr lang="ru-RU" sz="3500" b="1" u="sng" dirty="0"/>
          </a:p>
        </p:txBody>
      </p:sp>
    </p:spTree>
    <p:extLst>
      <p:ext uri="{BB962C8B-B14F-4D97-AF65-F5344CB8AC3E}">
        <p14:creationId xmlns:p14="http://schemas.microsoft.com/office/powerpoint/2010/main" val="62282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b="1" dirty="0" smtClean="0">
                <a:solidFill>
                  <a:schemeClr val="bg1"/>
                </a:solidFill>
              </a:rPr>
              <a:t>         </a:t>
            </a:r>
            <a:r>
              <a:rPr lang="ru-RU" b="1" dirty="0" smtClean="0">
                <a:solidFill>
                  <a:srgbClr val="FFFF00"/>
                </a:solidFill>
              </a:rPr>
              <a:t>ПИСЬМЕННЫЕ ИСТОЧНИКИ</a:t>
            </a:r>
            <a:endParaRPr lang="ru-RU" b="1" dirty="0">
              <a:solidFill>
                <a:srgbClr val="FFFF00"/>
              </a:solidFill>
            </a:endParaRPr>
          </a:p>
        </p:txBody>
      </p:sp>
      <p:sp>
        <p:nvSpPr>
          <p:cNvPr id="4" name="Текст 3"/>
          <p:cNvSpPr>
            <a:spLocks noGrp="1"/>
          </p:cNvSpPr>
          <p:nvPr>
            <p:ph type="body" idx="1"/>
          </p:nvPr>
        </p:nvSpPr>
        <p:spPr>
          <a:xfrm>
            <a:off x="439947" y="4250949"/>
            <a:ext cx="3152566" cy="968032"/>
          </a:xfrm>
        </p:spPr>
        <p:txBody>
          <a:bodyPr/>
          <a:lstStyle/>
          <a:p>
            <a:endParaRPr lang="ru-RU" sz="2000" b="1" dirty="0" smtClean="0">
              <a:solidFill>
                <a:schemeClr val="bg1"/>
              </a:solidFill>
            </a:endParaRPr>
          </a:p>
          <a:p>
            <a:endParaRPr lang="ru-RU" sz="2000" b="1" dirty="0">
              <a:solidFill>
                <a:schemeClr val="bg1"/>
              </a:solidFill>
            </a:endParaRPr>
          </a:p>
          <a:p>
            <a:r>
              <a:rPr lang="ru-RU" sz="2000" b="1" u="sng" dirty="0" smtClean="0">
                <a:solidFill>
                  <a:schemeClr val="bg1"/>
                </a:solidFill>
              </a:rPr>
              <a:t>Общественно-политические документы</a:t>
            </a:r>
          </a:p>
          <a:p>
            <a:r>
              <a:rPr lang="ru-RU" sz="1500" b="1" dirty="0" smtClean="0">
                <a:solidFill>
                  <a:schemeClr val="tx1"/>
                </a:solidFill>
              </a:rPr>
              <a:t>протоколы</a:t>
            </a:r>
          </a:p>
          <a:p>
            <a:r>
              <a:rPr lang="ru-RU" sz="1500" b="1" dirty="0" smtClean="0">
                <a:solidFill>
                  <a:schemeClr val="tx1"/>
                </a:solidFill>
              </a:rPr>
              <a:t>стенограммы</a:t>
            </a:r>
          </a:p>
          <a:p>
            <a:r>
              <a:rPr lang="ru-RU" sz="1500" b="1" dirty="0" smtClean="0">
                <a:solidFill>
                  <a:schemeClr val="tx1"/>
                </a:solidFill>
              </a:rPr>
              <a:t>постановления</a:t>
            </a:r>
          </a:p>
          <a:p>
            <a:r>
              <a:rPr lang="ru-RU" sz="1500" b="1" dirty="0" smtClean="0">
                <a:solidFill>
                  <a:schemeClr val="tx1"/>
                </a:solidFill>
              </a:rPr>
              <a:t>наказы</a:t>
            </a:r>
          </a:p>
          <a:p>
            <a:r>
              <a:rPr lang="ru-RU" sz="1500" b="1" dirty="0" smtClean="0">
                <a:solidFill>
                  <a:schemeClr val="tx1"/>
                </a:solidFill>
              </a:rPr>
              <a:t>обращения</a:t>
            </a:r>
          </a:p>
          <a:p>
            <a:r>
              <a:rPr lang="ru-RU" sz="1500" b="1" dirty="0" smtClean="0">
                <a:solidFill>
                  <a:schemeClr val="tx1"/>
                </a:solidFill>
              </a:rPr>
              <a:t>резолюции</a:t>
            </a:r>
          </a:p>
          <a:p>
            <a:r>
              <a:rPr lang="ru-RU" sz="1500" b="1" dirty="0" smtClean="0">
                <a:solidFill>
                  <a:schemeClr val="tx1"/>
                </a:solidFill>
              </a:rPr>
              <a:t>решения</a:t>
            </a:r>
          </a:p>
          <a:p>
            <a:r>
              <a:rPr lang="ru-RU" sz="1500" b="1" dirty="0" smtClean="0">
                <a:solidFill>
                  <a:schemeClr val="tx1"/>
                </a:solidFill>
              </a:rPr>
              <a:t>распоряжения</a:t>
            </a:r>
            <a:endParaRPr lang="ru-RU" sz="1500" b="1" dirty="0">
              <a:solidFill>
                <a:schemeClr val="tx1"/>
              </a:solidFill>
            </a:endParaRPr>
          </a:p>
        </p:txBody>
      </p:sp>
      <p:sp>
        <p:nvSpPr>
          <p:cNvPr id="5" name="Текст 4"/>
          <p:cNvSpPr>
            <a:spLocks noGrp="1"/>
          </p:cNvSpPr>
          <p:nvPr>
            <p:ph type="body" sz="quarter" idx="3"/>
          </p:nvPr>
        </p:nvSpPr>
        <p:spPr>
          <a:xfrm>
            <a:off x="3889375" y="1466491"/>
            <a:ext cx="4840557" cy="448573"/>
          </a:xfrm>
        </p:spPr>
        <p:txBody>
          <a:bodyPr/>
          <a:lstStyle/>
          <a:p>
            <a:r>
              <a:rPr lang="ru-RU" sz="2000" b="1" u="sng" dirty="0" smtClean="0">
                <a:solidFill>
                  <a:schemeClr val="bg1"/>
                </a:solidFill>
              </a:rPr>
              <a:t>                      Личные документы</a:t>
            </a:r>
            <a:endParaRPr lang="ru-RU" sz="2000" b="1" u="sng" dirty="0">
              <a:solidFill>
                <a:schemeClr val="bg1"/>
              </a:solidFill>
            </a:endParaRPr>
          </a:p>
        </p:txBody>
      </p:sp>
      <p:sp>
        <p:nvSpPr>
          <p:cNvPr id="6" name="Текст 5"/>
          <p:cNvSpPr>
            <a:spLocks noGrp="1"/>
          </p:cNvSpPr>
          <p:nvPr>
            <p:ph type="body" sz="quarter" idx="13"/>
          </p:nvPr>
        </p:nvSpPr>
        <p:spPr>
          <a:xfrm>
            <a:off x="7124700" y="2432648"/>
            <a:ext cx="2932113" cy="2394563"/>
          </a:xfrm>
        </p:spPr>
        <p:txBody>
          <a:bodyPr/>
          <a:lstStyle/>
          <a:p>
            <a:endParaRPr lang="ru-RU" sz="1500" b="1" dirty="0" smtClean="0">
              <a:solidFill>
                <a:schemeClr val="bg1"/>
              </a:solidFill>
            </a:endParaRPr>
          </a:p>
          <a:p>
            <a:r>
              <a:rPr lang="ru-RU" sz="1500" b="1" dirty="0" smtClean="0">
                <a:solidFill>
                  <a:schemeClr val="tx1"/>
                </a:solidFill>
              </a:rPr>
              <a:t>авторские рукописи</a:t>
            </a:r>
          </a:p>
          <a:p>
            <a:r>
              <a:rPr lang="ru-RU" sz="1500" b="1" dirty="0" smtClean="0">
                <a:solidFill>
                  <a:schemeClr val="tx1"/>
                </a:solidFill>
              </a:rPr>
              <a:t>выписки</a:t>
            </a:r>
          </a:p>
          <a:p>
            <a:r>
              <a:rPr lang="ru-RU" sz="1500" b="1" dirty="0" smtClean="0">
                <a:solidFill>
                  <a:schemeClr val="tx1"/>
                </a:solidFill>
              </a:rPr>
              <a:t>конспекты</a:t>
            </a:r>
          </a:p>
          <a:p>
            <a:r>
              <a:rPr lang="ru-RU" sz="1500" b="1" dirty="0">
                <a:solidFill>
                  <a:schemeClr val="tx1"/>
                </a:solidFill>
              </a:rPr>
              <a:t>п</a:t>
            </a:r>
            <a:r>
              <a:rPr lang="ru-RU" sz="1500" b="1" dirty="0" smtClean="0">
                <a:solidFill>
                  <a:schemeClr val="tx1"/>
                </a:solidFill>
              </a:rPr>
              <a:t>исьма</a:t>
            </a:r>
          </a:p>
          <a:p>
            <a:r>
              <a:rPr lang="ru-RU" sz="1500" b="1" dirty="0">
                <a:solidFill>
                  <a:schemeClr val="tx1"/>
                </a:solidFill>
              </a:rPr>
              <a:t>з</a:t>
            </a:r>
            <a:r>
              <a:rPr lang="ru-RU" sz="1500" b="1" dirty="0" smtClean="0">
                <a:solidFill>
                  <a:schemeClr val="tx1"/>
                </a:solidFill>
              </a:rPr>
              <a:t>аписные книжки</a:t>
            </a:r>
          </a:p>
          <a:p>
            <a:r>
              <a:rPr lang="ru-RU" sz="1500" b="1" dirty="0">
                <a:solidFill>
                  <a:schemeClr val="tx1"/>
                </a:solidFill>
              </a:rPr>
              <a:t>д</a:t>
            </a:r>
            <a:r>
              <a:rPr lang="ru-RU" sz="1500" b="1" dirty="0" smtClean="0">
                <a:solidFill>
                  <a:schemeClr val="tx1"/>
                </a:solidFill>
              </a:rPr>
              <a:t>невники</a:t>
            </a:r>
          </a:p>
          <a:p>
            <a:r>
              <a:rPr lang="ru-RU" sz="1500" b="1" dirty="0">
                <a:solidFill>
                  <a:schemeClr val="tx1"/>
                </a:solidFill>
              </a:rPr>
              <a:t>м</a:t>
            </a:r>
            <a:r>
              <a:rPr lang="ru-RU" sz="1500" b="1" dirty="0" smtClean="0">
                <a:solidFill>
                  <a:schemeClr val="tx1"/>
                </a:solidFill>
              </a:rPr>
              <a:t>емуары</a:t>
            </a:r>
          </a:p>
          <a:p>
            <a:r>
              <a:rPr lang="ru-RU" sz="1500" b="1" dirty="0" smtClean="0">
                <a:solidFill>
                  <a:schemeClr val="tx1"/>
                </a:solidFill>
              </a:rPr>
              <a:t>воспоминания</a:t>
            </a:r>
            <a:endParaRPr lang="ru-RU" sz="1500" b="1" dirty="0">
              <a:solidFill>
                <a:schemeClr val="tx1"/>
              </a:solidFill>
            </a:endParaRPr>
          </a:p>
        </p:txBody>
      </p:sp>
      <p:sp>
        <p:nvSpPr>
          <p:cNvPr id="8" name="Текст 7"/>
          <p:cNvSpPr>
            <a:spLocks noGrp="1"/>
          </p:cNvSpPr>
          <p:nvPr>
            <p:ph type="body" sz="half" idx="18"/>
          </p:nvPr>
        </p:nvSpPr>
        <p:spPr>
          <a:xfrm>
            <a:off x="2156605" y="2432648"/>
            <a:ext cx="1435908" cy="4002657"/>
          </a:xfrm>
        </p:spPr>
        <p:txBody>
          <a:bodyPr>
            <a:noAutofit/>
          </a:bodyPr>
          <a:lstStyle/>
          <a:p>
            <a:r>
              <a:rPr lang="ru-RU" sz="1500" b="1" dirty="0" smtClean="0"/>
              <a:t>книги</a:t>
            </a:r>
          </a:p>
          <a:p>
            <a:r>
              <a:rPr lang="ru-RU" sz="1500" b="1" dirty="0" smtClean="0"/>
              <a:t>брошюры</a:t>
            </a:r>
          </a:p>
          <a:p>
            <a:r>
              <a:rPr lang="ru-RU" sz="1500" b="1" dirty="0" smtClean="0"/>
              <a:t>журналы</a:t>
            </a:r>
          </a:p>
          <a:p>
            <a:r>
              <a:rPr lang="ru-RU" sz="1500" b="1" dirty="0"/>
              <a:t>г</a:t>
            </a:r>
            <a:r>
              <a:rPr lang="ru-RU" sz="1500" b="1" dirty="0" smtClean="0"/>
              <a:t>азеты</a:t>
            </a:r>
          </a:p>
          <a:p>
            <a:r>
              <a:rPr lang="ru-RU" sz="1500" b="1" dirty="0" smtClean="0"/>
              <a:t>афиши</a:t>
            </a:r>
          </a:p>
          <a:p>
            <a:r>
              <a:rPr lang="ru-RU" sz="1500" b="1" dirty="0" smtClean="0"/>
              <a:t>программы</a:t>
            </a:r>
          </a:p>
          <a:p>
            <a:r>
              <a:rPr lang="ru-RU" sz="1500" b="1" dirty="0" smtClean="0"/>
              <a:t>листовки</a:t>
            </a:r>
          </a:p>
          <a:p>
            <a:r>
              <a:rPr lang="ru-RU" sz="1500" b="1" dirty="0"/>
              <a:t>д</a:t>
            </a:r>
            <a:r>
              <a:rPr lang="ru-RU" sz="1500" b="1" dirty="0" smtClean="0"/>
              <a:t>екреты</a:t>
            </a:r>
          </a:p>
          <a:p>
            <a:r>
              <a:rPr lang="ru-RU" sz="1500" b="1" dirty="0"/>
              <a:t>у</a:t>
            </a:r>
            <a:r>
              <a:rPr lang="ru-RU" sz="1500" b="1" dirty="0" smtClean="0"/>
              <a:t>ставы</a:t>
            </a:r>
          </a:p>
          <a:p>
            <a:r>
              <a:rPr lang="ru-RU" sz="1500" b="1" dirty="0" smtClean="0"/>
              <a:t>телеграммы</a:t>
            </a:r>
            <a:endParaRPr lang="ru-RU" sz="1500" b="1" dirty="0"/>
          </a:p>
        </p:txBody>
      </p:sp>
      <p:sp>
        <p:nvSpPr>
          <p:cNvPr id="9" name="Текст 8"/>
          <p:cNvSpPr>
            <a:spLocks noGrp="1"/>
          </p:cNvSpPr>
          <p:nvPr>
            <p:ph type="body" sz="half" idx="19"/>
          </p:nvPr>
        </p:nvSpPr>
        <p:spPr>
          <a:xfrm>
            <a:off x="3888022" y="2432648"/>
            <a:ext cx="2934406" cy="3053751"/>
          </a:xfrm>
        </p:spPr>
        <p:txBody>
          <a:bodyPr>
            <a:noAutofit/>
          </a:bodyPr>
          <a:lstStyle/>
          <a:p>
            <a:r>
              <a:rPr lang="ru-RU" sz="1500" b="1" dirty="0"/>
              <a:t>ч</a:t>
            </a:r>
            <a:r>
              <a:rPr lang="ru-RU" sz="1500" b="1" dirty="0" smtClean="0"/>
              <a:t>ленские билеты</a:t>
            </a:r>
          </a:p>
          <a:p>
            <a:r>
              <a:rPr lang="ru-RU" sz="1500" b="1" dirty="0" smtClean="0"/>
              <a:t>паспорта</a:t>
            </a:r>
          </a:p>
          <a:p>
            <a:r>
              <a:rPr lang="ru-RU" sz="1500" b="1" dirty="0" smtClean="0"/>
              <a:t>дипломы</a:t>
            </a:r>
          </a:p>
          <a:p>
            <a:r>
              <a:rPr lang="ru-RU" sz="1500" b="1" dirty="0" smtClean="0"/>
              <a:t>наградные документы</a:t>
            </a:r>
          </a:p>
          <a:p>
            <a:r>
              <a:rPr lang="ru-RU" sz="1500" b="1" dirty="0" smtClean="0"/>
              <a:t>пропуска</a:t>
            </a:r>
          </a:p>
          <a:p>
            <a:r>
              <a:rPr lang="ru-RU" sz="1500" b="1" dirty="0" smtClean="0"/>
              <a:t>почётные грамоты</a:t>
            </a:r>
          </a:p>
          <a:p>
            <a:r>
              <a:rPr lang="ru-RU" sz="1500" b="1" dirty="0" smtClean="0"/>
              <a:t>адреса</a:t>
            </a:r>
          </a:p>
          <a:p>
            <a:r>
              <a:rPr lang="ru-RU" sz="1500" b="1" dirty="0" smtClean="0"/>
              <a:t>свидетельства</a:t>
            </a:r>
          </a:p>
          <a:p>
            <a:r>
              <a:rPr lang="ru-RU" sz="1500" b="1" dirty="0"/>
              <a:t>п</a:t>
            </a:r>
            <a:r>
              <a:rPr lang="ru-RU" sz="1500" b="1" dirty="0" smtClean="0"/>
              <a:t>ригласительные билеты</a:t>
            </a:r>
          </a:p>
          <a:p>
            <a:r>
              <a:rPr lang="ru-RU" sz="1500" b="1" dirty="0" err="1"/>
              <a:t>и</a:t>
            </a:r>
            <a:r>
              <a:rPr lang="ru-RU" sz="1500" b="1" dirty="0" err="1" smtClean="0"/>
              <a:t>мущественно</a:t>
            </a:r>
            <a:r>
              <a:rPr lang="ru-RU" sz="1500" b="1" dirty="0" smtClean="0"/>
              <a:t>-хозяйственные документы</a:t>
            </a:r>
            <a:endParaRPr lang="ru-RU" sz="1500" b="1" dirty="0"/>
          </a:p>
        </p:txBody>
      </p:sp>
      <p:sp>
        <p:nvSpPr>
          <p:cNvPr id="10" name="Текст 9"/>
          <p:cNvSpPr>
            <a:spLocks noGrp="1"/>
          </p:cNvSpPr>
          <p:nvPr>
            <p:ph type="body" sz="half" idx="20"/>
          </p:nvPr>
        </p:nvSpPr>
        <p:spPr>
          <a:xfrm>
            <a:off x="7124575" y="5344796"/>
            <a:ext cx="4900648" cy="1090509"/>
          </a:xfrm>
        </p:spPr>
        <p:txBody>
          <a:bodyPr>
            <a:normAutofit/>
          </a:bodyPr>
          <a:lstStyle/>
          <a:p>
            <a:r>
              <a:rPr lang="ru-RU" sz="2000" b="1" u="sng" dirty="0" smtClean="0">
                <a:solidFill>
                  <a:schemeClr val="bg1"/>
                </a:solidFill>
              </a:rPr>
              <a:t>Картографические материалы</a:t>
            </a:r>
            <a:endParaRPr lang="ru-RU" sz="2000" b="1" u="sng" dirty="0">
              <a:solidFill>
                <a:schemeClr val="bg1"/>
              </a:solidFill>
            </a:endParaRPr>
          </a:p>
          <a:p>
            <a:r>
              <a:rPr lang="ru-RU" sz="1500" b="1" dirty="0" smtClean="0"/>
              <a:t>(карты, планы, схемы, чертежи, атласы)</a:t>
            </a:r>
            <a:endParaRPr lang="ru-RU" sz="1500" b="1" dirty="0"/>
          </a:p>
        </p:txBody>
      </p:sp>
    </p:spTree>
    <p:extLst>
      <p:ext uri="{BB962C8B-B14F-4D97-AF65-F5344CB8AC3E}">
        <p14:creationId xmlns:p14="http://schemas.microsoft.com/office/powerpoint/2010/main" val="2914049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4672" y="715993"/>
            <a:ext cx="11257471" cy="954107"/>
          </a:xfrm>
          <a:prstGeom prst="rect">
            <a:avLst/>
          </a:prstGeom>
        </p:spPr>
        <p:txBody>
          <a:bodyPr wrap="square">
            <a:spAutoFit/>
          </a:bodyPr>
          <a:lstStyle/>
          <a:p>
            <a:pPr indent="-630555">
              <a:spcAft>
                <a:spcPts val="0"/>
              </a:spcAft>
            </a:pPr>
            <a:r>
              <a:rPr lang="ru-RU" sz="2800" b="1" u="sng" dirty="0" smtClean="0">
                <a:solidFill>
                  <a:srgbClr val="FFFF00"/>
                </a:solidFill>
                <a:latin typeface="Times New Roman" panose="02020603050405020304" pitchFamily="18" charset="0"/>
                <a:cs typeface="Times New Roman" panose="02020603050405020304" pitchFamily="18" charset="0"/>
              </a:rPr>
              <a:t>Схема </a:t>
            </a:r>
            <a:r>
              <a:rPr lang="ru-RU" sz="2800" b="1" u="sng" dirty="0">
                <a:solidFill>
                  <a:srgbClr val="FFFF00"/>
                </a:solidFill>
                <a:latin typeface="Times New Roman" panose="02020603050405020304" pitchFamily="18" charset="0"/>
                <a:cs typeface="Times New Roman" panose="02020603050405020304" pitchFamily="18" charset="0"/>
              </a:rPr>
              <a:t>основных элементов описания состоит из следующих позиций:</a:t>
            </a:r>
            <a:endParaRPr lang="ru-RU" sz="2800" b="1" u="sng"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491707" y="1984075"/>
            <a:ext cx="8376248" cy="523220"/>
          </a:xfrm>
          <a:prstGeom prst="rect">
            <a:avLst/>
          </a:prstGeom>
        </p:spPr>
        <p:txBody>
          <a:bodyPr wrap="square">
            <a:spAutoFit/>
          </a:bodyPr>
          <a:lstStyle/>
          <a:p>
            <a:pPr>
              <a:spcAft>
                <a:spcPts val="0"/>
              </a:spcAft>
            </a:pPr>
            <a:r>
              <a:rPr lang="ru-RU" sz="2800" dirty="0">
                <a:latin typeface="Times New Roman" panose="02020603050405020304" pitchFamily="18" charset="0"/>
                <a:cs typeface="Times New Roman" panose="02020603050405020304" pitchFamily="18" charset="0"/>
              </a:rPr>
              <a:t>1. </a:t>
            </a:r>
            <a:r>
              <a:rPr lang="ru-RU" sz="2800" b="1" dirty="0">
                <a:latin typeface="Times New Roman" panose="02020603050405020304" pitchFamily="18" charset="0"/>
                <a:cs typeface="Times New Roman" panose="02020603050405020304" pitchFamily="18" charset="0"/>
              </a:rPr>
              <a:t>Коллекция.</a:t>
            </a:r>
            <a:r>
              <a:rPr lang="ru-RU" sz="2800" dirty="0">
                <a:latin typeface="Times New Roman" panose="02020603050405020304" pitchFamily="18" charset="0"/>
                <a:cs typeface="Times New Roman" panose="02020603050405020304" pitchFamily="18" charset="0"/>
              </a:rPr>
              <a:t> </a:t>
            </a:r>
            <a:r>
              <a:rPr lang="ru-RU" sz="2800" dirty="0">
                <a:solidFill>
                  <a:schemeClr val="bg1"/>
                </a:solidFill>
                <a:latin typeface="Times New Roman" panose="02020603050405020304" pitchFamily="18" charset="0"/>
                <a:cs typeface="Times New Roman" panose="02020603050405020304" pitchFamily="18" charset="0"/>
              </a:rPr>
              <a:t>Личные документы.</a:t>
            </a:r>
            <a:endParaRPr lang="ru-RU"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491706" y="2733403"/>
            <a:ext cx="11533517" cy="523220"/>
          </a:xfrm>
          <a:prstGeom prst="rect">
            <a:avLst/>
          </a:prstGeom>
        </p:spPr>
        <p:txBody>
          <a:bodyPr wrap="square">
            <a:spAutoFit/>
          </a:bodyPr>
          <a:lstStyle/>
          <a:p>
            <a:pPr>
              <a:spcAft>
                <a:spcPts val="0"/>
              </a:spcAft>
            </a:pPr>
            <a:r>
              <a:rPr lang="ru-RU" sz="2800" dirty="0">
                <a:latin typeface="Times New Roman" panose="02020603050405020304" pitchFamily="18" charset="0"/>
                <a:cs typeface="Times New Roman" panose="02020603050405020304" pitchFamily="18" charset="0"/>
              </a:rPr>
              <a:t>2. </a:t>
            </a:r>
            <a:r>
              <a:rPr lang="ru-RU" sz="2800" b="1" dirty="0">
                <a:latin typeface="Times New Roman" panose="02020603050405020304" pitchFamily="18" charset="0"/>
                <a:cs typeface="Times New Roman" panose="02020603050405020304" pitchFamily="18" charset="0"/>
              </a:rPr>
              <a:t>Номер по книге поступлений </a:t>
            </a:r>
            <a:r>
              <a:rPr lang="ru-RU" sz="2800" dirty="0">
                <a:solidFill>
                  <a:schemeClr val="bg1"/>
                </a:solidFill>
                <a:latin typeface="Times New Roman" panose="02020603050405020304" pitchFamily="18" charset="0"/>
                <a:cs typeface="Times New Roman" panose="02020603050405020304" pitchFamily="18" charset="0"/>
              </a:rPr>
              <a:t>(главной инвентарной книге).</a:t>
            </a:r>
            <a:endParaRPr lang="ru-RU"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491706" y="3562709"/>
            <a:ext cx="11352362" cy="523220"/>
          </a:xfrm>
          <a:prstGeom prst="rect">
            <a:avLst/>
          </a:prstGeom>
        </p:spPr>
        <p:txBody>
          <a:bodyPr wrap="square">
            <a:spAutoFit/>
          </a:bodyPr>
          <a:lstStyle/>
          <a:p>
            <a:pPr>
              <a:spcAft>
                <a:spcPts val="0"/>
              </a:spcAft>
            </a:pPr>
            <a:r>
              <a:rPr lang="ru-RU" sz="2800" dirty="0">
                <a:latin typeface="Times New Roman" panose="02020603050405020304" pitchFamily="18" charset="0"/>
                <a:cs typeface="Times New Roman" panose="02020603050405020304" pitchFamily="18" charset="0"/>
              </a:rPr>
              <a:t>3. </a:t>
            </a:r>
            <a:r>
              <a:rPr lang="ru-RU" sz="2800" b="1" dirty="0">
                <a:latin typeface="Times New Roman" panose="02020603050405020304" pitchFamily="18" charset="0"/>
                <a:cs typeface="Times New Roman" panose="02020603050405020304" pitchFamily="18" charset="0"/>
              </a:rPr>
              <a:t>Номер по инвентарной книге </a:t>
            </a:r>
            <a:r>
              <a:rPr lang="ru-RU" sz="2800" dirty="0">
                <a:solidFill>
                  <a:schemeClr val="bg1"/>
                </a:solidFill>
                <a:latin typeface="Times New Roman" panose="02020603050405020304" pitchFamily="18" charset="0"/>
                <a:cs typeface="Times New Roman" panose="02020603050405020304" pitchFamily="18" charset="0"/>
              </a:rPr>
              <a:t>(научному инвентарю) коллекции.</a:t>
            </a:r>
            <a:endParaRPr lang="ru-RU"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491706" y="4181166"/>
            <a:ext cx="11352362" cy="1461939"/>
          </a:xfrm>
          <a:prstGeom prst="rect">
            <a:avLst/>
          </a:prstGeom>
        </p:spPr>
        <p:txBody>
          <a:bodyPr wrap="square">
            <a:spAutoFit/>
          </a:bodyPr>
          <a:lstStyle/>
          <a:p>
            <a:pPr>
              <a:spcAft>
                <a:spcPts val="0"/>
              </a:spcAft>
            </a:pPr>
            <a:r>
              <a:rPr lang="ru-RU" sz="2800" dirty="0">
                <a:latin typeface="Times New Roman" panose="02020603050405020304" pitchFamily="18" charset="0"/>
                <a:cs typeface="Times New Roman" panose="02020603050405020304" pitchFamily="18" charset="0"/>
              </a:rPr>
              <a:t>4. </a:t>
            </a:r>
            <a:r>
              <a:rPr lang="ru-RU" sz="2800" b="1" dirty="0">
                <a:latin typeface="Times New Roman" panose="02020603050405020304" pitchFamily="18" charset="0"/>
                <a:cs typeface="Times New Roman" panose="02020603050405020304" pitchFamily="18" charset="0"/>
              </a:rPr>
              <a:t>Наименование предмета</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pPr>
              <a:spcAft>
                <a:spcPts val="0"/>
              </a:spcAft>
            </a:pPr>
            <a:endParaRPr lang="ru-RU" sz="500" dirty="0" smtClean="0">
              <a:latin typeface="Times New Roman" panose="02020603050405020304" pitchFamily="18" charset="0"/>
              <a:cs typeface="Times New Roman" panose="02020603050405020304" pitchFamily="18" charset="0"/>
            </a:endParaRPr>
          </a:p>
          <a:p>
            <a:pPr>
              <a:spcAft>
                <a:spcPts val="0"/>
              </a:spcAft>
            </a:pPr>
            <a:r>
              <a:rPr lang="ru-RU" sz="2800" dirty="0" smtClean="0">
                <a:solidFill>
                  <a:schemeClr val="bg1"/>
                </a:solidFill>
                <a:latin typeface="Times New Roman" panose="02020603050405020304" pitchFamily="18" charset="0"/>
                <a:cs typeface="Times New Roman" panose="02020603050405020304" pitchFamily="18" charset="0"/>
              </a:rPr>
              <a:t>Устанавливается </a:t>
            </a:r>
            <a:r>
              <a:rPr lang="ru-RU" sz="2800" dirty="0">
                <a:solidFill>
                  <a:schemeClr val="bg1"/>
                </a:solidFill>
                <a:latin typeface="Times New Roman" panose="02020603050405020304" pitchFamily="18" charset="0"/>
                <a:cs typeface="Times New Roman" panose="02020603050405020304" pitchFamily="18" charset="0"/>
              </a:rPr>
              <a:t>разновидность документа (</a:t>
            </a:r>
            <a:r>
              <a:rPr lang="ru-RU" sz="2800" dirty="0" smtClean="0">
                <a:solidFill>
                  <a:schemeClr val="bg1"/>
                </a:solidFill>
                <a:latin typeface="Times New Roman" panose="02020603050405020304" pitchFamily="18" charset="0"/>
                <a:cs typeface="Times New Roman" panose="02020603050405020304" pitchFamily="18" charset="0"/>
              </a:rPr>
              <a:t>например: </a:t>
            </a:r>
            <a:r>
              <a:rPr lang="ru-RU" sz="2800" dirty="0">
                <a:solidFill>
                  <a:schemeClr val="bg1"/>
                </a:solidFill>
                <a:latin typeface="Times New Roman" panose="02020603050405020304" pitchFamily="18" charset="0"/>
                <a:cs typeface="Times New Roman" panose="02020603050405020304" pitchFamily="18" charset="0"/>
              </a:rPr>
              <a:t>письмо, дневник, рукопись) и его принадлежность лицу, заголовок. </a:t>
            </a:r>
            <a:endParaRPr lang="ru-RU"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4466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1155" y="276045"/>
            <a:ext cx="11516264" cy="2985433"/>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5. </a:t>
            </a:r>
            <a:r>
              <a:rPr lang="ru-RU" sz="2800" b="1" u="sng" dirty="0">
                <a:latin typeface="Times New Roman" panose="02020603050405020304" pitchFamily="18" charset="0"/>
                <a:cs typeface="Times New Roman" panose="02020603050405020304" pitchFamily="18" charset="0"/>
              </a:rPr>
              <a:t>Авторство.</a:t>
            </a:r>
            <a:r>
              <a:rPr lang="ru-RU" sz="2800" dirty="0">
                <a:latin typeface="Times New Roman" panose="02020603050405020304" pitchFamily="18" charset="0"/>
                <a:cs typeface="Times New Roman" panose="02020603050405020304" pitchFamily="18" charset="0"/>
              </a:rPr>
              <a:t> </a:t>
            </a:r>
            <a:endParaRPr lang="ru-RU" sz="2800" dirty="0" smtClean="0">
              <a:latin typeface="Times New Roman" panose="02020603050405020304" pitchFamily="18" charset="0"/>
              <a:cs typeface="Times New Roman" panose="02020603050405020304" pitchFamily="18" charset="0"/>
            </a:endParaRPr>
          </a:p>
          <a:p>
            <a:endParaRPr lang="ru-RU" sz="1000" dirty="0" smtClean="0">
              <a:latin typeface="Times New Roman" panose="02020603050405020304" pitchFamily="18" charset="0"/>
              <a:cs typeface="Times New Roman" panose="02020603050405020304" pitchFamily="18" charset="0"/>
            </a:endParaRPr>
          </a:p>
          <a:p>
            <a:r>
              <a:rPr lang="ru-RU" sz="2500" dirty="0" smtClean="0">
                <a:solidFill>
                  <a:schemeClr val="bg1"/>
                </a:solidFill>
                <a:latin typeface="Times New Roman" panose="02020603050405020304" pitchFamily="18" charset="0"/>
                <a:cs typeface="Times New Roman" panose="02020603050405020304" pitchFamily="18" charset="0"/>
              </a:rPr>
              <a:t>Под </a:t>
            </a:r>
            <a:r>
              <a:rPr lang="ru-RU" sz="2500" dirty="0">
                <a:solidFill>
                  <a:schemeClr val="bg1"/>
                </a:solidFill>
                <a:latin typeface="Times New Roman" panose="02020603050405020304" pitchFamily="18" charset="0"/>
                <a:cs typeface="Times New Roman" panose="02020603050405020304" pitchFamily="18" charset="0"/>
              </a:rPr>
              <a:t>авторством понимается создатель данного документа. </a:t>
            </a:r>
            <a:endParaRPr lang="ru-RU" sz="2500" dirty="0" smtClean="0">
              <a:solidFill>
                <a:schemeClr val="bg1"/>
              </a:solidFill>
              <a:latin typeface="Times New Roman" panose="02020603050405020304" pitchFamily="18" charset="0"/>
              <a:cs typeface="Times New Roman" panose="02020603050405020304" pitchFamily="18" charset="0"/>
            </a:endParaRPr>
          </a:p>
          <a:p>
            <a:r>
              <a:rPr lang="ru-RU" sz="2500" dirty="0" smtClean="0">
                <a:solidFill>
                  <a:schemeClr val="bg1"/>
                </a:solidFill>
                <a:latin typeface="Times New Roman" panose="02020603050405020304" pitchFamily="18" charset="0"/>
                <a:cs typeface="Times New Roman" panose="02020603050405020304" pitchFamily="18" charset="0"/>
              </a:rPr>
              <a:t>Автором </a:t>
            </a:r>
            <a:r>
              <a:rPr lang="ru-RU" sz="2500" dirty="0">
                <a:solidFill>
                  <a:schemeClr val="bg1"/>
                </a:solidFill>
                <a:latin typeface="Times New Roman" panose="02020603050405020304" pitchFamily="18" charset="0"/>
                <a:cs typeface="Times New Roman" panose="02020603050405020304" pitchFamily="18" charset="0"/>
              </a:rPr>
              <a:t>или адресатом могут быть как отдельные лица, так и </a:t>
            </a:r>
            <a:r>
              <a:rPr lang="ru-RU" sz="2500" dirty="0" smtClean="0">
                <a:solidFill>
                  <a:schemeClr val="bg1"/>
                </a:solidFill>
                <a:latin typeface="Times New Roman" panose="02020603050405020304" pitchFamily="18" charset="0"/>
                <a:cs typeface="Times New Roman" panose="02020603050405020304" pitchFamily="18" charset="0"/>
              </a:rPr>
              <a:t>учреждения, </a:t>
            </a:r>
            <a:r>
              <a:rPr lang="ru-RU" sz="2500" dirty="0">
                <a:solidFill>
                  <a:schemeClr val="bg1"/>
                </a:solidFill>
                <a:latin typeface="Times New Roman" panose="02020603050405020304" pitchFamily="18" charset="0"/>
                <a:cs typeface="Times New Roman" panose="02020603050405020304" pitchFamily="18" charset="0"/>
              </a:rPr>
              <a:t>и организации. Если автор отдельное лицо, надо уточнить его должность или общественное положение на момент создания документа. Если документ подписан несколькими лицами, фамилии всех подписавшихся не называются, достаточно указать, например, что это прошение крестьян такой-то деревни. </a:t>
            </a:r>
          </a:p>
        </p:txBody>
      </p:sp>
      <p:sp>
        <p:nvSpPr>
          <p:cNvPr id="3" name="Прямоугольник 2"/>
          <p:cNvSpPr/>
          <p:nvPr/>
        </p:nvSpPr>
        <p:spPr>
          <a:xfrm>
            <a:off x="267419" y="3381554"/>
            <a:ext cx="11430000" cy="2985433"/>
          </a:xfrm>
          <a:prstGeom prst="rect">
            <a:avLst/>
          </a:prstGeom>
        </p:spPr>
        <p:txBody>
          <a:bodyPr wrap="square">
            <a:spAutoFit/>
          </a:bodyPr>
          <a:lstStyle/>
          <a:p>
            <a:r>
              <a:rPr lang="ru-RU" sz="2800" b="1" dirty="0">
                <a:latin typeface="Times New Roman" panose="02020603050405020304" pitchFamily="18" charset="0"/>
                <a:cs typeface="Times New Roman" panose="02020603050405020304" pitchFamily="18" charset="0"/>
              </a:rPr>
              <a:t>6. </a:t>
            </a:r>
            <a:r>
              <a:rPr lang="ru-RU" sz="2800" b="1" u="sng" dirty="0">
                <a:latin typeface="Times New Roman" panose="02020603050405020304" pitchFamily="18" charset="0"/>
                <a:cs typeface="Times New Roman" panose="02020603050405020304" pitchFamily="18" charset="0"/>
              </a:rPr>
              <a:t>Место создания, бытования, события. </a:t>
            </a:r>
            <a:endParaRPr lang="ru-RU" sz="2800" b="1" u="sng" dirty="0" smtClean="0">
              <a:latin typeface="Times New Roman" panose="02020603050405020304" pitchFamily="18" charset="0"/>
              <a:cs typeface="Times New Roman" panose="02020603050405020304" pitchFamily="18" charset="0"/>
            </a:endParaRPr>
          </a:p>
          <a:p>
            <a:endParaRPr lang="ru-RU" sz="1000" b="1" u="sng" dirty="0" smtClean="0">
              <a:latin typeface="Times New Roman" panose="02020603050405020304" pitchFamily="18" charset="0"/>
              <a:cs typeface="Times New Roman" panose="02020603050405020304" pitchFamily="18" charset="0"/>
            </a:endParaRPr>
          </a:p>
          <a:p>
            <a:r>
              <a:rPr lang="ru-RU" sz="2500" dirty="0" smtClean="0">
                <a:solidFill>
                  <a:schemeClr val="bg1"/>
                </a:solidFill>
                <a:latin typeface="Times New Roman" panose="02020603050405020304" pitchFamily="18" charset="0"/>
                <a:cs typeface="Times New Roman" panose="02020603050405020304" pitchFamily="18" charset="0"/>
              </a:rPr>
              <a:t>Место </a:t>
            </a:r>
            <a:r>
              <a:rPr lang="ru-RU" sz="2500" dirty="0">
                <a:solidFill>
                  <a:schemeClr val="bg1"/>
                </a:solidFill>
                <a:latin typeface="Times New Roman" panose="02020603050405020304" pitchFamily="18" charset="0"/>
                <a:cs typeface="Times New Roman" panose="02020603050405020304" pitchFamily="18" charset="0"/>
              </a:rPr>
              <a:t>(географический признак) создания (изготовления) при описании </a:t>
            </a:r>
            <a:r>
              <a:rPr lang="ru-RU" sz="2500" dirty="0" smtClean="0">
                <a:solidFill>
                  <a:schemeClr val="bg1"/>
                </a:solidFill>
                <a:latin typeface="Times New Roman" panose="02020603050405020304" pitchFamily="18" charset="0"/>
                <a:cs typeface="Times New Roman" panose="02020603050405020304" pitchFamily="18" charset="0"/>
              </a:rPr>
              <a:t>даётся </a:t>
            </a:r>
            <a:r>
              <a:rPr lang="ru-RU" sz="2500" dirty="0">
                <a:solidFill>
                  <a:schemeClr val="bg1"/>
                </a:solidFill>
                <a:latin typeface="Times New Roman" panose="02020603050405020304" pitchFamily="18" charset="0"/>
                <a:cs typeface="Times New Roman" panose="02020603050405020304" pitchFamily="18" charset="0"/>
              </a:rPr>
              <a:t>без оговорки, за исключением тех случаев, когда необходимо указать не только место создания, но и бытования. Географические названия описываются в их исторической форме на период создания (бытования, события) предмета от общего (</a:t>
            </a:r>
            <a:r>
              <a:rPr lang="ru-RU" sz="2500" dirty="0" smtClean="0">
                <a:solidFill>
                  <a:schemeClr val="bg1"/>
                </a:solidFill>
                <a:latin typeface="Times New Roman" panose="02020603050405020304" pitchFamily="18" charset="0"/>
                <a:cs typeface="Times New Roman" panose="02020603050405020304" pitchFamily="18" charset="0"/>
              </a:rPr>
              <a:t>страна (</a:t>
            </a:r>
            <a:r>
              <a:rPr lang="ru-RU" sz="2500" dirty="0">
                <a:solidFill>
                  <a:schemeClr val="bg1"/>
                </a:solidFill>
                <a:latin typeface="Times New Roman" panose="02020603050405020304" pitchFamily="18" charset="0"/>
                <a:cs typeface="Times New Roman" panose="02020603050405020304" pitchFamily="18" charset="0"/>
              </a:rPr>
              <a:t>Россия, РСФСР, </a:t>
            </a:r>
            <a:r>
              <a:rPr lang="ru-RU" sz="2500" dirty="0" smtClean="0">
                <a:solidFill>
                  <a:schemeClr val="bg1"/>
                </a:solidFill>
                <a:latin typeface="Times New Roman" panose="02020603050405020304" pitchFamily="18" charset="0"/>
                <a:cs typeface="Times New Roman" panose="02020603050405020304" pitchFamily="18" charset="0"/>
              </a:rPr>
              <a:t>СССР), </a:t>
            </a:r>
            <a:r>
              <a:rPr lang="ru-RU" sz="2500" dirty="0">
                <a:solidFill>
                  <a:schemeClr val="bg1"/>
                </a:solidFill>
                <a:latin typeface="Times New Roman" panose="02020603050405020304" pitchFamily="18" charset="0"/>
                <a:cs typeface="Times New Roman" panose="02020603050405020304" pitchFamily="18" charset="0"/>
              </a:rPr>
              <a:t>республика) к частному (область, район, город, село). </a:t>
            </a:r>
          </a:p>
        </p:txBody>
      </p:sp>
    </p:spTree>
    <p:extLst>
      <p:ext uri="{BB962C8B-B14F-4D97-AF65-F5344CB8AC3E}">
        <p14:creationId xmlns:p14="http://schemas.microsoft.com/office/powerpoint/2010/main" val="2469233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5057" y="526211"/>
            <a:ext cx="11481758" cy="3231654"/>
          </a:xfrm>
          <a:prstGeom prst="rect">
            <a:avLst/>
          </a:prstGeom>
        </p:spPr>
        <p:txBody>
          <a:bodyPr wrap="square">
            <a:spAutoFit/>
          </a:bodyPr>
          <a:lstStyle/>
          <a:p>
            <a:pPr>
              <a:spcAft>
                <a:spcPts val="0"/>
              </a:spcAft>
            </a:pPr>
            <a:r>
              <a:rPr lang="ru-RU" sz="2800" b="1" dirty="0" smtClean="0">
                <a:latin typeface="Times New Roman" panose="02020603050405020304" pitchFamily="18" charset="0"/>
                <a:cs typeface="Times New Roman" panose="02020603050405020304" pitchFamily="18" charset="0"/>
              </a:rPr>
              <a:t>7.  </a:t>
            </a:r>
            <a:r>
              <a:rPr lang="ru-RU" sz="2800" b="1" u="sng" dirty="0" smtClean="0">
                <a:latin typeface="Times New Roman" panose="02020603050405020304" pitchFamily="18" charset="0"/>
                <a:cs typeface="Times New Roman" panose="02020603050405020304" pitchFamily="18" charset="0"/>
              </a:rPr>
              <a:t>Датировка</a:t>
            </a:r>
            <a:r>
              <a:rPr lang="ru-RU" sz="2800" b="1" u="sng" dirty="0">
                <a:latin typeface="Times New Roman" panose="02020603050405020304" pitchFamily="18" charset="0"/>
                <a:cs typeface="Times New Roman" panose="02020603050405020304" pitchFamily="18" charset="0"/>
              </a:rPr>
              <a:t>. </a:t>
            </a:r>
          </a:p>
          <a:p>
            <a:pPr>
              <a:spcAft>
                <a:spcPts val="0"/>
              </a:spcAft>
            </a:pPr>
            <a:endParaRPr lang="ru-RU" sz="800" b="1" dirty="0">
              <a:solidFill>
                <a:schemeClr val="bg1"/>
              </a:solidFill>
              <a:latin typeface="Times New Roman" panose="02020603050405020304" pitchFamily="18" charset="0"/>
              <a:cs typeface="Times New Roman" panose="02020603050405020304" pitchFamily="18" charset="0"/>
            </a:endParaRPr>
          </a:p>
          <a:p>
            <a:pPr>
              <a:spcAft>
                <a:spcPts val="0"/>
              </a:spcAft>
            </a:pPr>
            <a:r>
              <a:rPr lang="ru-RU" sz="2800" dirty="0">
                <a:solidFill>
                  <a:schemeClr val="bg1"/>
                </a:solidFill>
                <a:latin typeface="Times New Roman" panose="02020603050405020304" pitchFamily="18" charset="0"/>
                <a:cs typeface="Times New Roman" panose="02020603050405020304" pitchFamily="18" charset="0"/>
              </a:rPr>
              <a:t>Состоит из 3-х элементов – числа, месяца и года. </a:t>
            </a:r>
          </a:p>
          <a:p>
            <a:pPr>
              <a:spcAft>
                <a:spcPts val="0"/>
              </a:spcAft>
            </a:pPr>
            <a:r>
              <a:rPr lang="ru-RU" sz="2800" dirty="0">
                <a:solidFill>
                  <a:schemeClr val="bg1"/>
                </a:solidFill>
                <a:latin typeface="Times New Roman" panose="02020603050405020304" pitchFamily="18" charset="0"/>
                <a:cs typeface="Times New Roman" panose="02020603050405020304" pitchFamily="18" charset="0"/>
              </a:rPr>
              <a:t>Для датировки могут быть использованы даты помет и резолюций на самих предметах и почтовых штемпелях. </a:t>
            </a:r>
          </a:p>
          <a:p>
            <a:pPr>
              <a:spcAft>
                <a:spcPts val="0"/>
              </a:spcAft>
            </a:pPr>
            <a:r>
              <a:rPr lang="ru-RU" sz="2800" dirty="0">
                <a:solidFill>
                  <a:schemeClr val="bg1"/>
                </a:solidFill>
                <a:latin typeface="Times New Roman" panose="02020603050405020304" pitchFamily="18" charset="0"/>
                <a:cs typeface="Times New Roman" panose="02020603050405020304" pitchFamily="18" charset="0"/>
              </a:rPr>
              <a:t>Там, где нет возможности определить точную дату, нужно указать приблизительно (предполагаемая дата ставится в квадратные скобки - </a:t>
            </a:r>
            <a:r>
              <a:rPr lang="en-US" sz="2800" dirty="0">
                <a:solidFill>
                  <a:schemeClr val="bg1"/>
                </a:solidFill>
                <a:latin typeface="Times New Roman" panose="02020603050405020304" pitchFamily="18" charset="0"/>
                <a:cs typeface="Times New Roman" panose="02020603050405020304" pitchFamily="18" charset="0"/>
              </a:rPr>
              <a:t>[]</a:t>
            </a:r>
            <a:r>
              <a:rPr lang="ru-RU" sz="2800" dirty="0">
                <a:solidFill>
                  <a:schemeClr val="bg1"/>
                </a:solidFill>
                <a:latin typeface="Times New Roman" panose="02020603050405020304" pitchFamily="18" charset="0"/>
                <a:cs typeface="Times New Roman" panose="02020603050405020304" pitchFamily="18" charset="0"/>
              </a:rPr>
              <a:t>, а в сомнительных случаях при этом ставится вопросительный знак -  </a:t>
            </a:r>
            <a:r>
              <a:rPr lang="en-US" sz="2800" dirty="0">
                <a:solidFill>
                  <a:schemeClr val="bg1"/>
                </a:solidFill>
                <a:latin typeface="Times New Roman" panose="02020603050405020304" pitchFamily="18" charset="0"/>
                <a:cs typeface="Times New Roman" panose="02020603050405020304" pitchFamily="18" charset="0"/>
              </a:rPr>
              <a:t>[]</a:t>
            </a:r>
            <a:r>
              <a:rPr lang="ru-RU" sz="2800" dirty="0">
                <a:solidFill>
                  <a:schemeClr val="bg1"/>
                </a:solidFill>
                <a:latin typeface="Times New Roman" panose="02020603050405020304" pitchFamily="18" charset="0"/>
                <a:cs typeface="Times New Roman" panose="02020603050405020304" pitchFamily="18" charset="0"/>
              </a:rPr>
              <a:t> ?). </a:t>
            </a:r>
            <a:endParaRPr lang="ru-RU" sz="2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155275" y="3757864"/>
            <a:ext cx="11887200" cy="2831544"/>
          </a:xfrm>
          <a:prstGeom prst="rect">
            <a:avLst/>
          </a:prstGeom>
        </p:spPr>
        <p:txBody>
          <a:bodyPr wrap="square">
            <a:spAutoFit/>
          </a:bodyPr>
          <a:lstStyle/>
          <a:p>
            <a:pPr>
              <a:spcAft>
                <a:spcPts val="0"/>
              </a:spcAft>
            </a:pPr>
            <a:r>
              <a:rPr lang="ru-RU" sz="2800" b="1" dirty="0" smtClean="0">
                <a:latin typeface="Times New Roman" panose="02020603050405020304" pitchFamily="18" charset="0"/>
                <a:ea typeface="Times New Roman" panose="02020603050405020304" pitchFamily="18" charset="0"/>
              </a:rPr>
              <a:t>8.</a:t>
            </a:r>
            <a:r>
              <a:rPr lang="ru-RU" sz="2800" b="1" dirty="0" smtClean="0">
                <a:solidFill>
                  <a:srgbClr val="000000"/>
                </a:solidFill>
                <a:latin typeface="Times New Roman" panose="02020603050405020304" pitchFamily="18" charset="0"/>
                <a:ea typeface="Times New Roman" panose="02020603050405020304" pitchFamily="18" charset="0"/>
              </a:rPr>
              <a:t>  После </a:t>
            </a:r>
            <a:r>
              <a:rPr lang="ru-RU" sz="2800" b="1" dirty="0">
                <a:solidFill>
                  <a:srgbClr val="000000"/>
                </a:solidFill>
                <a:latin typeface="Times New Roman" panose="02020603050405020304" pitchFamily="18" charset="0"/>
                <a:ea typeface="Times New Roman" panose="02020603050405020304" pitchFamily="18" charset="0"/>
              </a:rPr>
              <a:t>того, как мы записали все выходные данные документа, переходим к описанию </a:t>
            </a:r>
            <a:r>
              <a:rPr lang="ru-RU" sz="2800" b="1" u="sng" dirty="0" smtClean="0">
                <a:latin typeface="Times New Roman" panose="02020603050405020304" pitchFamily="18" charset="0"/>
                <a:ea typeface="Times New Roman" panose="02020603050405020304" pitchFamily="18" charset="0"/>
              </a:rPr>
              <a:t>Материала </a:t>
            </a:r>
            <a:r>
              <a:rPr lang="ru-RU" sz="2800" b="1" u="sng" dirty="0">
                <a:latin typeface="Times New Roman" panose="02020603050405020304" pitchFamily="18" charset="0"/>
                <a:ea typeface="Times New Roman" panose="02020603050405020304" pitchFamily="18" charset="0"/>
              </a:rPr>
              <a:t>и техники изготовления</a:t>
            </a:r>
            <a:r>
              <a:rPr lang="ru-RU" sz="2800" b="1" u="sng" dirty="0" smtClean="0">
                <a:latin typeface="Times New Roman" panose="02020603050405020304" pitchFamily="18" charset="0"/>
                <a:ea typeface="Times New Roman" panose="02020603050405020304" pitchFamily="18" charset="0"/>
              </a:rPr>
              <a:t>.</a:t>
            </a:r>
          </a:p>
          <a:p>
            <a:pPr>
              <a:spcAft>
                <a:spcPts val="0"/>
              </a:spcAft>
            </a:pPr>
            <a:endParaRPr lang="ru-RU" sz="1000" b="1" u="sng" dirty="0" smtClean="0">
              <a:latin typeface="Times New Roman" panose="02020603050405020304" pitchFamily="18" charset="0"/>
              <a:ea typeface="Times New Roman" panose="02020603050405020304" pitchFamily="18" charset="0"/>
            </a:endParaRPr>
          </a:p>
          <a:p>
            <a:pPr>
              <a:spcAft>
                <a:spcPts val="0"/>
              </a:spcAft>
            </a:pPr>
            <a:r>
              <a:rPr lang="ru-RU" sz="2800" dirty="0" smtClean="0">
                <a:solidFill>
                  <a:schemeClr val="bg1"/>
                </a:solidFill>
                <a:latin typeface="Times New Roman" panose="02020603050405020304" pitchFamily="18" charset="0"/>
                <a:cs typeface="Times New Roman" panose="02020603050405020304" pitchFamily="18" charset="0"/>
              </a:rPr>
              <a:t>Перечисляются </a:t>
            </a:r>
            <a:r>
              <a:rPr lang="ru-RU" sz="2800" dirty="0">
                <a:solidFill>
                  <a:schemeClr val="bg1"/>
                </a:solidFill>
                <a:latin typeface="Times New Roman" panose="02020603050405020304" pitchFamily="18" charset="0"/>
                <a:cs typeface="Times New Roman" panose="02020603050405020304" pitchFamily="18" charset="0"/>
              </a:rPr>
              <a:t>все материалы, определяющие основу предмета (бумага, картон, коленкор, кожа, полихлорвиниловая пленка и т</a:t>
            </a:r>
            <a:r>
              <a:rPr lang="ru-RU" sz="2800" dirty="0" smtClean="0">
                <a:solidFill>
                  <a:schemeClr val="bg1"/>
                </a:solidFill>
                <a:latin typeface="Times New Roman" panose="02020603050405020304" pitchFamily="18" charset="0"/>
                <a:cs typeface="Times New Roman" panose="02020603050405020304" pitchFamily="18" charset="0"/>
              </a:rPr>
              <a:t>. д</a:t>
            </a:r>
            <a:r>
              <a:rPr lang="ru-RU" sz="2800" dirty="0">
                <a:solidFill>
                  <a:schemeClr val="bg1"/>
                </a:solidFill>
                <a:latin typeface="Times New Roman" panose="02020603050405020304" pitchFamily="18" charset="0"/>
                <a:cs typeface="Times New Roman" panose="02020603050405020304" pitchFamily="18" charset="0"/>
              </a:rPr>
              <a:t>.), виды техники создания (рукопись, машинопись, типографская печать, компьютерная </a:t>
            </a:r>
            <a:r>
              <a:rPr lang="ru-RU" sz="2800" dirty="0" smtClean="0">
                <a:solidFill>
                  <a:schemeClr val="bg1"/>
                </a:solidFill>
                <a:latin typeface="Times New Roman" panose="02020603050405020304" pitchFamily="18" charset="0"/>
                <a:cs typeface="Times New Roman" panose="02020603050405020304" pitchFamily="18" charset="0"/>
              </a:rPr>
              <a:t>вёрстка </a:t>
            </a:r>
            <a:r>
              <a:rPr lang="ru-RU" sz="2800" dirty="0">
                <a:solidFill>
                  <a:schemeClr val="bg1"/>
                </a:solidFill>
                <a:latin typeface="Times New Roman" panose="02020603050405020304" pitchFamily="18" charset="0"/>
                <a:cs typeface="Times New Roman" panose="02020603050405020304" pitchFamily="18" charset="0"/>
              </a:rPr>
              <a:t>и т.п.).</a:t>
            </a:r>
            <a:endParaRPr lang="ru-RU" sz="28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0855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389517" y="327804"/>
            <a:ext cx="4358264" cy="646331"/>
          </a:xfrm>
          <a:prstGeom prst="rect">
            <a:avLst/>
          </a:prstGeom>
        </p:spPr>
        <p:txBody>
          <a:bodyPr wrap="square">
            <a:spAutoFit/>
          </a:bodyPr>
          <a:lstStyle/>
          <a:p>
            <a:r>
              <a:rPr lang="ru-RU" sz="3600" b="1" dirty="0" smtClean="0">
                <a:solidFill>
                  <a:schemeClr val="bg1"/>
                </a:solidFill>
                <a:latin typeface="Times New Roman" panose="02020603050405020304" pitchFamily="18" charset="0"/>
                <a:cs typeface="Times New Roman" panose="02020603050405020304" pitchFamily="18" charset="0"/>
              </a:rPr>
              <a:t>                 </a:t>
            </a:r>
            <a:r>
              <a:rPr lang="ru-RU" sz="3600" b="1" dirty="0" smtClean="0">
                <a:solidFill>
                  <a:srgbClr val="FFFF00"/>
                </a:solidFill>
                <a:latin typeface="Times New Roman" panose="02020603050405020304" pitchFamily="18" charset="0"/>
                <a:cs typeface="Times New Roman" panose="02020603050405020304" pitchFamily="18" charset="0"/>
              </a:rPr>
              <a:t>Материал</a:t>
            </a:r>
            <a:endParaRPr lang="ru-RU" sz="3600" dirty="0">
              <a:solidFill>
                <a:srgbClr val="FFFF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22694" y="1181819"/>
            <a:ext cx="5106838" cy="4401205"/>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Ледерин</a:t>
            </a:r>
            <a:r>
              <a:rPr lang="ru-RU" sz="2800" dirty="0">
                <a:solidFill>
                  <a:schemeClr val="bg1"/>
                </a:solidFill>
                <a:latin typeface="Times New Roman" panose="02020603050405020304" pitchFamily="18" charset="0"/>
                <a:cs typeface="Times New Roman" panose="02020603050405020304" pitchFamily="18" charset="0"/>
              </a:rPr>
              <a:t> – покровный переплётный материал, представляющий собой хлопчатобумажную ткань, </a:t>
            </a:r>
            <a:endParaRPr lang="ru-RU" sz="2800" dirty="0" smtClean="0">
              <a:solidFill>
                <a:schemeClr val="bg1"/>
              </a:solidFill>
              <a:latin typeface="Times New Roman" panose="02020603050405020304" pitchFamily="18" charset="0"/>
              <a:cs typeface="Times New Roman" panose="02020603050405020304" pitchFamily="18" charset="0"/>
            </a:endParaRPr>
          </a:p>
          <a:p>
            <a:r>
              <a:rPr lang="ru-RU" sz="2800" dirty="0" smtClean="0">
                <a:solidFill>
                  <a:schemeClr val="bg1"/>
                </a:solidFill>
                <a:latin typeface="Times New Roman" panose="02020603050405020304" pitchFamily="18" charset="0"/>
                <a:cs typeface="Times New Roman" panose="02020603050405020304" pitchFamily="18" charset="0"/>
              </a:rPr>
              <a:t>на </a:t>
            </a:r>
            <a:r>
              <a:rPr lang="ru-RU" sz="2800" dirty="0">
                <a:solidFill>
                  <a:schemeClr val="bg1"/>
                </a:solidFill>
                <a:latin typeface="Times New Roman" panose="02020603050405020304" pitchFamily="18" charset="0"/>
                <a:cs typeface="Times New Roman" panose="02020603050405020304" pitchFamily="18" charset="0"/>
              </a:rPr>
              <a:t>лицевую сторону которой нанесена эластичная плёнка из нитроцеллюлозы, пластификаторов, пигментов, наполнителей, а на изнаночную — слой крахмального грунта.</a:t>
            </a:r>
          </a:p>
        </p:txBody>
      </p:sp>
      <p:pic>
        <p:nvPicPr>
          <p:cNvPr id="5" name="Рисунок 4" descr="G:\ИЗО ДПИ. ВСЕ\ИЗО ДПИ 10 000\10183\1018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6075" y="1311215"/>
            <a:ext cx="4192438" cy="5258754"/>
          </a:xfrm>
          <a:prstGeom prst="rect">
            <a:avLst/>
          </a:prstGeom>
          <a:noFill/>
          <a:ln>
            <a:noFill/>
          </a:ln>
        </p:spPr>
      </p:pic>
    </p:spTree>
    <p:extLst>
      <p:ext uri="{BB962C8B-B14F-4D97-AF65-F5344CB8AC3E}">
        <p14:creationId xmlns:p14="http://schemas.microsoft.com/office/powerpoint/2010/main" val="3384755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9562" y="543464"/>
            <a:ext cx="4572000" cy="4524315"/>
          </a:xfrm>
          <a:prstGeom prst="rect">
            <a:avLst/>
          </a:prstGeom>
        </p:spPr>
        <p:txBody>
          <a:bodyPr wrap="square">
            <a:spAutoFit/>
          </a:bodyPr>
          <a:lstStyle/>
          <a:p>
            <a:r>
              <a:rPr lang="ru-RU" sz="3200" b="1" dirty="0" err="1">
                <a:latin typeface="Times New Roman" panose="02020603050405020304" pitchFamily="18" charset="0"/>
                <a:cs typeface="Times New Roman" panose="02020603050405020304" pitchFamily="18" charset="0"/>
              </a:rPr>
              <a:t>Бумвинил</a:t>
            </a:r>
            <a:r>
              <a:rPr lang="ru-RU" sz="3200" dirty="0">
                <a:solidFill>
                  <a:schemeClr val="bg1"/>
                </a:solidFill>
                <a:latin typeface="Times New Roman" panose="02020603050405020304" pitchFamily="18" charset="0"/>
                <a:cs typeface="Times New Roman" panose="02020603050405020304" pitchFamily="18" charset="0"/>
              </a:rPr>
              <a:t> - покровный переплётный материал, который получают путём нанесения на бумажную основу окрашенного поливинилхлоридного покрытия с последующим тиснением на нём </a:t>
            </a:r>
            <a:r>
              <a:rPr lang="ru-RU" sz="3200" dirty="0" smtClean="0">
                <a:solidFill>
                  <a:schemeClr val="bg1"/>
                </a:solidFill>
                <a:latin typeface="Times New Roman" panose="02020603050405020304" pitchFamily="18" charset="0"/>
                <a:cs typeface="Times New Roman" panose="02020603050405020304" pitchFamily="18" charset="0"/>
              </a:rPr>
              <a:t>узора</a:t>
            </a:r>
            <a:r>
              <a:rPr lang="ru-RU" sz="3200" dirty="0">
                <a:solidFill>
                  <a:schemeClr val="bg1"/>
                </a:solidFill>
                <a:latin typeface="Times New Roman" panose="02020603050405020304" pitchFamily="18" charset="0"/>
                <a:cs typeface="Times New Roman" panose="02020603050405020304" pitchFamily="18" charset="0"/>
              </a:rPr>
              <a:t>.</a:t>
            </a:r>
          </a:p>
        </p:txBody>
      </p:sp>
      <p:pic>
        <p:nvPicPr>
          <p:cNvPr id="3" name="Рисунок 2" descr="https://www.officeliga.ru/pictures/product/big/9333_big.jpg"/>
          <p:cNvPicPr/>
          <p:nvPr/>
        </p:nvPicPr>
        <p:blipFill>
          <a:blip r:embed="rId2">
            <a:extLst>
              <a:ext uri="{28A0092B-C50C-407E-A947-70E740481C1C}">
                <a14:useLocalDpi xmlns:a14="http://schemas.microsoft.com/office/drawing/2010/main" val="0"/>
              </a:ext>
            </a:extLst>
          </a:blip>
          <a:srcRect/>
          <a:stretch>
            <a:fillRect/>
          </a:stretch>
        </p:blipFill>
        <p:spPr bwMode="auto">
          <a:xfrm>
            <a:off x="5684809" y="690113"/>
            <a:ext cx="4692768" cy="6098876"/>
          </a:xfrm>
          <a:prstGeom prst="rect">
            <a:avLst/>
          </a:prstGeom>
          <a:noFill/>
          <a:ln>
            <a:noFill/>
          </a:ln>
        </p:spPr>
      </p:pic>
    </p:spTree>
    <p:extLst>
      <p:ext uri="{BB962C8B-B14F-4D97-AF65-F5344CB8AC3E}">
        <p14:creationId xmlns:p14="http://schemas.microsoft.com/office/powerpoint/2010/main" val="663060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9947" y="370936"/>
            <a:ext cx="4787661" cy="6001643"/>
          </a:xfrm>
          <a:prstGeom prst="rect">
            <a:avLst/>
          </a:prstGeom>
        </p:spPr>
        <p:txBody>
          <a:bodyPr wrap="square">
            <a:spAutoFit/>
          </a:bodyPr>
          <a:lstStyle/>
          <a:p>
            <a:r>
              <a:rPr lang="ru-RU" sz="3200" b="1" dirty="0">
                <a:latin typeface="Times New Roman" panose="02020603050405020304" pitchFamily="18" charset="0"/>
                <a:cs typeface="Times New Roman" panose="02020603050405020304" pitchFamily="18" charset="0"/>
              </a:rPr>
              <a:t>Синтетический материал</a:t>
            </a:r>
            <a:r>
              <a:rPr lang="ru-RU" sz="3200" dirty="0">
                <a:solidFill>
                  <a:schemeClr val="bg1"/>
                </a:solidFill>
                <a:latin typeface="Times New Roman" panose="02020603050405020304" pitchFamily="18" charset="0"/>
                <a:cs typeface="Times New Roman" panose="02020603050405020304" pitchFamily="18" charset="0"/>
              </a:rPr>
              <a:t> — материал, получаемый в результате химической переработки природных или синтетических полимеров.</a:t>
            </a:r>
          </a:p>
          <a:p>
            <a:r>
              <a:rPr lang="ru-RU" sz="3200" b="1" dirty="0">
                <a:latin typeface="Times New Roman" panose="02020603050405020304" pitchFamily="18" charset="0"/>
                <a:cs typeface="Times New Roman" panose="02020603050405020304" pitchFamily="18" charset="0"/>
              </a:rPr>
              <a:t>Коленкор</a:t>
            </a:r>
            <a:r>
              <a:rPr lang="ru-RU" sz="3200" dirty="0">
                <a:latin typeface="Times New Roman" panose="02020603050405020304" pitchFamily="18" charset="0"/>
                <a:cs typeface="Times New Roman" panose="02020603050405020304" pitchFamily="18" charset="0"/>
              </a:rPr>
              <a:t> </a:t>
            </a:r>
            <a:r>
              <a:rPr lang="ru-RU" sz="3200" dirty="0">
                <a:solidFill>
                  <a:schemeClr val="bg1"/>
                </a:solidFill>
                <a:latin typeface="Times New Roman" panose="02020603050405020304" pitchFamily="18" charset="0"/>
                <a:cs typeface="Times New Roman" panose="02020603050405020304" pitchFamily="18" charset="0"/>
              </a:rPr>
              <a:t>— хлопчатобумажная ткань простого переплетения (миткаль) с крахмально-каолиновым покрытием.</a:t>
            </a:r>
          </a:p>
        </p:txBody>
      </p:sp>
      <p:pic>
        <p:nvPicPr>
          <p:cNvPr id="3" name="Рисунок 2" descr="G:\ИЗО ДПИ. ВСЕ\ИЗО ДПИ 10 000\10524\1052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4423" y="332656"/>
            <a:ext cx="4727275" cy="6326936"/>
          </a:xfrm>
          <a:prstGeom prst="rect">
            <a:avLst/>
          </a:prstGeom>
          <a:noFill/>
          <a:ln>
            <a:noFill/>
          </a:ln>
        </p:spPr>
      </p:pic>
    </p:spTree>
    <p:extLst>
      <p:ext uri="{BB962C8B-B14F-4D97-AF65-F5344CB8AC3E}">
        <p14:creationId xmlns:p14="http://schemas.microsoft.com/office/powerpoint/2010/main" val="3436495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4288" y="1429731"/>
            <a:ext cx="4865298" cy="1569660"/>
          </a:xfrm>
          <a:prstGeom prst="rect">
            <a:avLst/>
          </a:prstGeom>
        </p:spPr>
        <p:txBody>
          <a:bodyPr wrap="square">
            <a:spAutoFit/>
          </a:bodyPr>
          <a:lstStyle/>
          <a:p>
            <a:r>
              <a:rPr lang="ru-RU" sz="3200" b="1" dirty="0">
                <a:latin typeface="Times New Roman" panose="02020603050405020304" pitchFamily="18" charset="0"/>
                <a:cs typeface="Times New Roman" panose="02020603050405020304" pitchFamily="18" charset="0"/>
              </a:rPr>
              <a:t>Коленкор с покрытием или полимерно-тканевое покрытие.</a:t>
            </a:r>
            <a:endParaRPr lang="ru-RU" sz="3200" dirty="0">
              <a:latin typeface="Times New Roman" panose="02020603050405020304" pitchFamily="18" charset="0"/>
              <a:cs typeface="Times New Roman" panose="02020603050405020304" pitchFamily="18" charset="0"/>
            </a:endParaRPr>
          </a:p>
        </p:txBody>
      </p:sp>
      <p:pic>
        <p:nvPicPr>
          <p:cNvPr id="3" name="Рисунок 2" descr="G:\ИЗО ДПИ. ВСЕ\ИЗО ДПИ 10 000\10829\1082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6181" y="404664"/>
            <a:ext cx="4718649" cy="6203170"/>
          </a:xfrm>
          <a:prstGeom prst="rect">
            <a:avLst/>
          </a:prstGeom>
          <a:noFill/>
          <a:ln>
            <a:noFill/>
          </a:ln>
        </p:spPr>
      </p:pic>
    </p:spTree>
    <p:extLst>
      <p:ext uri="{BB962C8B-B14F-4D97-AF65-F5344CB8AC3E}">
        <p14:creationId xmlns:p14="http://schemas.microsoft.com/office/powerpoint/2010/main" val="2793983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3684" y="396814"/>
            <a:ext cx="3985403" cy="4031873"/>
          </a:xfrm>
          <a:prstGeom prst="rect">
            <a:avLst/>
          </a:prstGeom>
        </p:spPr>
        <p:txBody>
          <a:bodyPr wrap="square">
            <a:spAutoFit/>
          </a:bodyPr>
          <a:lstStyle/>
          <a:p>
            <a:r>
              <a:rPr lang="ru-RU" sz="3200" b="1" dirty="0" err="1">
                <a:latin typeface="Times New Roman" panose="02020603050405020304" pitchFamily="18" charset="0"/>
                <a:cs typeface="Times New Roman" panose="02020603050405020304" pitchFamily="18" charset="0"/>
              </a:rPr>
              <a:t>Ляссе</a:t>
            </a:r>
            <a:r>
              <a:rPr lang="ru-RU" sz="3200" dirty="0">
                <a:solidFill>
                  <a:schemeClr val="bg1"/>
                </a:solidFill>
                <a:latin typeface="Times New Roman" panose="02020603050405020304" pitchFamily="18" charset="0"/>
                <a:cs typeface="Times New Roman" panose="02020603050405020304" pitchFamily="18" charset="0"/>
              </a:rPr>
              <a:t> — тканая или плетёная тесьма, лента, шнур, прикрепляемая к верхней части документа и используется в качестве закладки.</a:t>
            </a:r>
          </a:p>
        </p:txBody>
      </p:sp>
      <p:pic>
        <p:nvPicPr>
          <p:cNvPr id="3" name="Рисунок 2" descr="https://e.428.ua/img/1680694/3000/2000/ua_ezhednevnik_leo_planner_a6_breeze_320_str_251931_schodennik_leo_planner_a6_breeze_320_str_251931~1234~1044.jpg"/>
          <p:cNvPicPr/>
          <p:nvPr/>
        </p:nvPicPr>
        <p:blipFill>
          <a:blip r:embed="rId2">
            <a:extLst>
              <a:ext uri="{28A0092B-C50C-407E-A947-70E740481C1C}">
                <a14:useLocalDpi xmlns:a14="http://schemas.microsoft.com/office/drawing/2010/main" val="0"/>
              </a:ext>
            </a:extLst>
          </a:blip>
          <a:srcRect/>
          <a:stretch>
            <a:fillRect/>
          </a:stretch>
        </p:blipFill>
        <p:spPr bwMode="auto">
          <a:xfrm>
            <a:off x="4649638" y="396816"/>
            <a:ext cx="5710687" cy="6098876"/>
          </a:xfrm>
          <a:prstGeom prst="rect">
            <a:avLst/>
          </a:prstGeom>
          <a:noFill/>
          <a:ln>
            <a:noFill/>
          </a:ln>
        </p:spPr>
      </p:pic>
    </p:spTree>
    <p:extLst>
      <p:ext uri="{BB962C8B-B14F-4D97-AF65-F5344CB8AC3E}">
        <p14:creationId xmlns:p14="http://schemas.microsoft.com/office/powerpoint/2010/main" val="2637750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803" y="353683"/>
            <a:ext cx="4891177" cy="4401205"/>
          </a:xfrm>
          <a:prstGeom prst="rect">
            <a:avLst/>
          </a:prstGeom>
        </p:spPr>
        <p:txBody>
          <a:bodyPr wrap="square">
            <a:spAutoFit/>
          </a:bodyPr>
          <a:lstStyle/>
          <a:p>
            <a:r>
              <a:rPr lang="ru-RU" sz="2800" b="1" dirty="0">
                <a:latin typeface="Times New Roman" panose="02020603050405020304" pitchFamily="18" charset="0"/>
                <a:cs typeface="Times New Roman" panose="02020603050405020304" pitchFamily="18" charset="0"/>
              </a:rPr>
              <a:t>Вислая печать</a:t>
            </a:r>
            <a:r>
              <a:rPr lang="ru-RU" sz="2800" dirty="0">
                <a:solidFill>
                  <a:schemeClr val="bg1"/>
                </a:solidFill>
                <a:latin typeface="Times New Roman" panose="02020603050405020304" pitchFamily="18" charset="0"/>
                <a:cs typeface="Times New Roman" panose="02020603050405020304" pitchFamily="18" charset="0"/>
              </a:rPr>
              <a:t> — привешенная к документу. На документе (пергамене или бумаге), в его нижней части под текстом делалось небольшое отверстие, через которое продевался шёлковый или льняной шнур (кожаный ремешок), концы шнура скреплялись печатью.</a:t>
            </a:r>
          </a:p>
        </p:txBody>
      </p:sp>
      <p:pic>
        <p:nvPicPr>
          <p:cNvPr id="3" name="Рисунок 2" descr="https://st.depositphotos.com/1420986/3957/i/950/depositphotos_39574127-stock-photo-old-paper.jpg"/>
          <p:cNvPicPr/>
          <p:nvPr/>
        </p:nvPicPr>
        <p:blipFill>
          <a:blip r:embed="rId2">
            <a:extLst>
              <a:ext uri="{28A0092B-C50C-407E-A947-70E740481C1C}">
                <a14:useLocalDpi xmlns:a14="http://schemas.microsoft.com/office/drawing/2010/main" val="0"/>
              </a:ext>
            </a:extLst>
          </a:blip>
          <a:srcRect/>
          <a:stretch>
            <a:fillRect/>
          </a:stretch>
        </p:blipFill>
        <p:spPr bwMode="auto">
          <a:xfrm>
            <a:off x="5710688" y="476672"/>
            <a:ext cx="4649638" cy="5998160"/>
          </a:xfrm>
          <a:prstGeom prst="rect">
            <a:avLst/>
          </a:prstGeom>
          <a:noFill/>
          <a:ln>
            <a:noFill/>
          </a:ln>
        </p:spPr>
      </p:pic>
    </p:spTree>
    <p:extLst>
      <p:ext uri="{BB962C8B-B14F-4D97-AF65-F5344CB8AC3E}">
        <p14:creationId xmlns:p14="http://schemas.microsoft.com/office/powerpoint/2010/main" val="322353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kp.rsl.ru/assets/images/dictionary/kustodia-1100-733.jpg"/>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7"/>
            <a:ext cx="9996661" cy="6450703"/>
          </a:xfrm>
          <a:prstGeom prst="rect">
            <a:avLst/>
          </a:prstGeom>
          <a:noFill/>
          <a:ln>
            <a:noFill/>
          </a:ln>
        </p:spPr>
      </p:pic>
    </p:spTree>
    <p:extLst>
      <p:ext uri="{BB962C8B-B14F-4D97-AF65-F5344CB8AC3E}">
        <p14:creationId xmlns:p14="http://schemas.microsoft.com/office/powerpoint/2010/main" val="2936470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img-fotki.yandex.ru/get/216168/195120759.72/0_159f9d_623f0ee5_orig.jpg"/>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9427318" cy="6192688"/>
          </a:xfrm>
          <a:prstGeom prst="rect">
            <a:avLst/>
          </a:prstGeom>
          <a:noFill/>
          <a:ln>
            <a:noFill/>
          </a:ln>
        </p:spPr>
      </p:pic>
    </p:spTree>
    <p:extLst>
      <p:ext uri="{BB962C8B-B14F-4D97-AF65-F5344CB8AC3E}">
        <p14:creationId xmlns:p14="http://schemas.microsoft.com/office/powerpoint/2010/main" val="387269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046" y="353684"/>
            <a:ext cx="5175848" cy="5632311"/>
          </a:xfrm>
          <a:prstGeom prst="rect">
            <a:avLst/>
          </a:prstGeom>
        </p:spPr>
        <p:txBody>
          <a:bodyPr wrap="square">
            <a:spAutoFit/>
          </a:bodyPr>
          <a:lstStyle/>
          <a:p>
            <a:r>
              <a:rPr lang="ru-RU" sz="3600" b="1" dirty="0">
                <a:latin typeface="Times New Roman" panose="02020603050405020304" pitchFamily="18" charset="0"/>
                <a:cs typeface="Times New Roman" panose="02020603050405020304" pitchFamily="18" charset="0"/>
              </a:rPr>
              <a:t>Люверс / пикколо</a:t>
            </a:r>
            <a:r>
              <a:rPr lang="ru-RU" sz="3600" dirty="0">
                <a:latin typeface="Times New Roman" panose="02020603050405020304" pitchFamily="18" charset="0"/>
                <a:cs typeface="Times New Roman" panose="02020603050405020304" pitchFamily="18" charset="0"/>
              </a:rPr>
              <a:t> </a:t>
            </a:r>
            <a:r>
              <a:rPr lang="ru-RU" sz="3600" dirty="0">
                <a:solidFill>
                  <a:schemeClr val="bg1"/>
                </a:solidFill>
                <a:latin typeface="Times New Roman" panose="02020603050405020304" pitchFamily="18" charset="0"/>
                <a:cs typeface="Times New Roman" panose="02020603050405020304" pitchFamily="18" charset="0"/>
              </a:rPr>
              <a:t>- металлическое колечко, обрамляющее отверстие в полиграфической продукции (например, в настенном календаре или ярлыке) во избежание разрыва этого отверстия. Колечки-пикколо иначе называют «люверсами».</a:t>
            </a:r>
          </a:p>
        </p:txBody>
      </p:sp>
      <p:pic>
        <p:nvPicPr>
          <p:cNvPr id="3" name="Рисунок 2" descr="G:\ИЗО ДПИ. ВСЕ\ИЗО ДПИ 7 000\7587-9\7587-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5411" y="260649"/>
            <a:ext cx="4804914" cy="6416196"/>
          </a:xfrm>
          <a:prstGeom prst="rect">
            <a:avLst/>
          </a:prstGeom>
          <a:noFill/>
          <a:ln>
            <a:noFill/>
          </a:ln>
        </p:spPr>
      </p:pic>
    </p:spTree>
    <p:extLst>
      <p:ext uri="{BB962C8B-B14F-4D97-AF65-F5344CB8AC3E}">
        <p14:creationId xmlns:p14="http://schemas.microsoft.com/office/powerpoint/2010/main" val="3359574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bg1"/>
                </a:solidFill>
                <a:latin typeface="Times New Roman" panose="02020603050405020304" pitchFamily="18" charset="0"/>
                <a:cs typeface="Times New Roman" panose="02020603050405020304" pitchFamily="18" charset="0"/>
              </a:rPr>
              <a:t>              </a:t>
            </a:r>
            <a:r>
              <a:rPr lang="ru-RU" b="1" dirty="0" smtClean="0">
                <a:solidFill>
                  <a:srgbClr val="FFFF00"/>
                </a:solidFill>
                <a:latin typeface="Times New Roman" panose="02020603050405020304" pitchFamily="18" charset="0"/>
                <a:cs typeface="Times New Roman" panose="02020603050405020304" pitchFamily="18" charset="0"/>
              </a:rPr>
              <a:t>Техника </a:t>
            </a:r>
            <a:r>
              <a:rPr lang="ru-RU" b="1" dirty="0">
                <a:solidFill>
                  <a:srgbClr val="FFFF00"/>
                </a:solidFill>
                <a:latin typeface="Times New Roman" panose="02020603050405020304" pitchFamily="18" charset="0"/>
                <a:cs typeface="Times New Roman" panose="02020603050405020304" pitchFamily="18" charset="0"/>
              </a:rPr>
              <a:t>изготовления</a:t>
            </a:r>
          </a:p>
        </p:txBody>
      </p:sp>
      <p:sp>
        <p:nvSpPr>
          <p:cNvPr id="4" name="Объект 3"/>
          <p:cNvSpPr>
            <a:spLocks noGrp="1"/>
          </p:cNvSpPr>
          <p:nvPr>
            <p:ph sz="half" idx="2"/>
          </p:nvPr>
        </p:nvSpPr>
        <p:spPr>
          <a:xfrm>
            <a:off x="319178" y="1905000"/>
            <a:ext cx="5180474" cy="4351338"/>
          </a:xfrm>
        </p:spPr>
        <p:txBody>
          <a:bodyPr>
            <a:normAutofit/>
          </a:bodyPr>
          <a:lstStyle/>
          <a:p>
            <a:r>
              <a:rPr lang="ru-RU" sz="3200" b="1" u="sng" dirty="0" err="1">
                <a:latin typeface="Times New Roman" panose="02020603050405020304" pitchFamily="18" charset="0"/>
                <a:cs typeface="Times New Roman" panose="02020603050405020304" pitchFamily="18" charset="0"/>
              </a:rPr>
              <a:t>Конгрев</a:t>
            </a:r>
            <a:r>
              <a:rPr lang="ru-RU" sz="3200" b="1" u="sng" dirty="0">
                <a:latin typeface="Times New Roman" panose="02020603050405020304" pitchFamily="18" charset="0"/>
                <a:cs typeface="Times New Roman" panose="02020603050405020304" pitchFamily="18" charset="0"/>
              </a:rPr>
              <a:t> или </a:t>
            </a:r>
            <a:r>
              <a:rPr lang="ru-RU" sz="3200" b="1" u="sng" dirty="0" err="1">
                <a:latin typeface="Times New Roman" panose="02020603050405020304" pitchFamily="18" charset="0"/>
                <a:cs typeface="Times New Roman" panose="02020603050405020304" pitchFamily="18" charset="0"/>
              </a:rPr>
              <a:t>Конгревное</a:t>
            </a:r>
            <a:r>
              <a:rPr lang="ru-RU" sz="3200" b="1" u="sng" dirty="0">
                <a:latin typeface="Times New Roman" panose="02020603050405020304" pitchFamily="18" charset="0"/>
                <a:cs typeface="Times New Roman" panose="02020603050405020304" pitchFamily="18" charset="0"/>
              </a:rPr>
              <a:t> тиснение</a:t>
            </a:r>
            <a:r>
              <a:rPr lang="ru-RU" sz="3200" b="1" dirty="0">
                <a:solidFill>
                  <a:schemeClr val="bg1"/>
                </a:solidFill>
                <a:latin typeface="Times New Roman" panose="02020603050405020304" pitchFamily="18" charset="0"/>
                <a:cs typeface="Times New Roman" panose="02020603050405020304" pitchFamily="18" charset="0"/>
              </a:rPr>
              <a:t> - </a:t>
            </a:r>
            <a:r>
              <a:rPr lang="ru-RU" sz="3200" dirty="0">
                <a:solidFill>
                  <a:schemeClr val="bg1"/>
                </a:solidFill>
                <a:latin typeface="Times New Roman" panose="02020603050405020304" pitchFamily="18" charset="0"/>
                <a:cs typeface="Times New Roman" panose="02020603050405020304" pitchFamily="18" charset="0"/>
              </a:rPr>
              <a:t>это полиграфический способ создания рельефно-выпуклого изображения путём локального сжатия материала.</a:t>
            </a:r>
            <a:r>
              <a:rPr lang="ru-RU" sz="3200" b="1" dirty="0">
                <a:solidFill>
                  <a:schemeClr val="bg1"/>
                </a:solidFill>
                <a:latin typeface="Times New Roman" panose="02020603050405020304" pitchFamily="18" charset="0"/>
                <a:cs typeface="Times New Roman" panose="02020603050405020304" pitchFamily="18" charset="0"/>
              </a:rPr>
              <a:t> </a:t>
            </a:r>
            <a:endParaRPr lang="ru-RU" sz="3200" dirty="0">
              <a:solidFill>
                <a:schemeClr val="bg1"/>
              </a:solidFill>
              <a:latin typeface="Times New Roman" panose="02020603050405020304" pitchFamily="18" charset="0"/>
              <a:cs typeface="Times New Roman" panose="02020603050405020304" pitchFamily="18" charset="0"/>
            </a:endParaRPr>
          </a:p>
          <a:p>
            <a:endParaRPr lang="ru-RU" dirty="0"/>
          </a:p>
        </p:txBody>
      </p:sp>
      <p:pic>
        <p:nvPicPr>
          <p:cNvPr id="7" name="Объект 6" descr="https://vizkarta.ru/images/kongrev.jpg"/>
          <p:cNvPicPr>
            <a:picLocks noGrp="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049649" y="1311215"/>
            <a:ext cx="5734034" cy="5382883"/>
          </a:xfrm>
          <a:prstGeom prst="rect">
            <a:avLst/>
          </a:prstGeom>
          <a:noFill/>
          <a:ln>
            <a:noFill/>
          </a:ln>
        </p:spPr>
      </p:pic>
    </p:spTree>
    <p:extLst>
      <p:ext uri="{BB962C8B-B14F-4D97-AF65-F5344CB8AC3E}">
        <p14:creationId xmlns:p14="http://schemas.microsoft.com/office/powerpoint/2010/main" val="3802197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6815" y="422695"/>
            <a:ext cx="4692770" cy="1200329"/>
          </a:xfrm>
          <a:prstGeom prst="rect">
            <a:avLst/>
          </a:prstGeom>
        </p:spPr>
        <p:txBody>
          <a:bodyPr wrap="square">
            <a:spAutoFit/>
          </a:bodyPr>
          <a:lstStyle/>
          <a:p>
            <a:r>
              <a:rPr lang="ru-RU" sz="3600" b="1" dirty="0" err="1">
                <a:latin typeface="Times New Roman" panose="02020603050405020304" pitchFamily="18" charset="0"/>
                <a:cs typeface="Times New Roman" panose="02020603050405020304" pitchFamily="18" charset="0"/>
              </a:rPr>
              <a:t>Конгревное</a:t>
            </a:r>
            <a:r>
              <a:rPr lang="ru-RU" sz="3600" b="1" dirty="0">
                <a:latin typeface="Times New Roman" panose="02020603050405020304" pitchFamily="18" charset="0"/>
                <a:cs typeface="Times New Roman" panose="02020603050405020304" pitchFamily="18" charset="0"/>
              </a:rPr>
              <a:t> </a:t>
            </a:r>
          </a:p>
          <a:p>
            <a:r>
              <a:rPr lang="ru-RU" sz="3600" b="1" dirty="0">
                <a:latin typeface="Times New Roman" panose="02020603050405020304" pitchFamily="18" charset="0"/>
                <a:cs typeface="Times New Roman" panose="02020603050405020304" pitchFamily="18" charset="0"/>
              </a:rPr>
              <a:t>золотое тиснение</a:t>
            </a:r>
            <a:endParaRPr lang="ru-RU" sz="3600" dirty="0">
              <a:latin typeface="Times New Roman" panose="02020603050405020304" pitchFamily="18" charset="0"/>
              <a:cs typeface="Times New Roman" panose="02020603050405020304" pitchFamily="18" charset="0"/>
            </a:endParaRPr>
          </a:p>
        </p:txBody>
      </p:sp>
      <p:pic>
        <p:nvPicPr>
          <p:cNvPr id="3" name="Рисунок 2" descr="G:\ИЗО ДПИ. ВСЕ\ИЗО ДПИ 7 000\754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1125" y="181155"/>
            <a:ext cx="5011947" cy="6599207"/>
          </a:xfrm>
          <a:prstGeom prst="rect">
            <a:avLst/>
          </a:prstGeom>
          <a:noFill/>
          <a:ln>
            <a:noFill/>
          </a:ln>
        </p:spPr>
      </p:pic>
    </p:spTree>
    <p:extLst>
      <p:ext uri="{BB962C8B-B14F-4D97-AF65-F5344CB8AC3E}">
        <p14:creationId xmlns:p14="http://schemas.microsoft.com/office/powerpoint/2010/main" val="669598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6045" y="319179"/>
            <a:ext cx="10058400" cy="1508105"/>
          </a:xfrm>
          <a:prstGeom prst="rect">
            <a:avLst/>
          </a:prstGeom>
        </p:spPr>
        <p:txBody>
          <a:bodyPr wrap="square">
            <a:spAutoFit/>
          </a:bodyPr>
          <a:lstStyle/>
          <a:p>
            <a:r>
              <a:rPr lang="ru-RU" sz="3200" b="1" u="sng" dirty="0" err="1">
                <a:latin typeface="Times New Roman" panose="02020603050405020304" pitchFamily="18" charset="0"/>
                <a:cs typeface="Times New Roman" panose="02020603050405020304" pitchFamily="18" charset="0"/>
              </a:rPr>
              <a:t>Блинтовое</a:t>
            </a:r>
            <a:r>
              <a:rPr lang="ru-RU" sz="3200" b="1" u="sng" dirty="0">
                <a:latin typeface="Times New Roman" panose="02020603050405020304" pitchFamily="18" charset="0"/>
                <a:cs typeface="Times New Roman" panose="02020603050405020304" pitchFamily="18" charset="0"/>
              </a:rPr>
              <a:t> тиснение (слепое тиснение)</a:t>
            </a:r>
            <a:r>
              <a:rPr lang="ru-RU" sz="3200" b="1" dirty="0">
                <a:solidFill>
                  <a:schemeClr val="bg1"/>
                </a:solidFill>
                <a:latin typeface="Times New Roman" panose="02020603050405020304" pitchFamily="18" charset="0"/>
                <a:cs typeface="Times New Roman" panose="02020603050405020304" pitchFamily="18" charset="0"/>
              </a:rPr>
              <a:t> - </a:t>
            </a:r>
            <a:r>
              <a:rPr lang="ru-RU" sz="3000" dirty="0">
                <a:solidFill>
                  <a:schemeClr val="bg1"/>
                </a:solidFill>
                <a:latin typeface="Times New Roman" panose="02020603050405020304" pitchFamily="18" charset="0"/>
                <a:cs typeface="Times New Roman" panose="02020603050405020304" pitchFamily="18" charset="0"/>
              </a:rPr>
              <a:t>плоское бескрасочное тиснение надписей или украшений на книжных переплётах, производимое горячим прессом.</a:t>
            </a:r>
          </a:p>
        </p:txBody>
      </p:sp>
      <p:pic>
        <p:nvPicPr>
          <p:cNvPr id="3" name="Рисунок 2" descr="https://tipografiya36.ru/upload/iblock/925/925e8e9c82fcba2a63b3a13c412d39ff.jpg"/>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04864"/>
            <a:ext cx="10487276" cy="4411596"/>
          </a:xfrm>
          <a:prstGeom prst="rect">
            <a:avLst/>
          </a:prstGeom>
          <a:noFill/>
          <a:ln>
            <a:noFill/>
          </a:ln>
        </p:spPr>
      </p:pic>
    </p:spTree>
    <p:extLst>
      <p:ext uri="{BB962C8B-B14F-4D97-AF65-F5344CB8AC3E}">
        <p14:creationId xmlns:p14="http://schemas.microsoft.com/office/powerpoint/2010/main" val="205869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660" y="476671"/>
            <a:ext cx="5124091" cy="523220"/>
          </a:xfrm>
          <a:prstGeom prst="rect">
            <a:avLst/>
          </a:prstGeom>
        </p:spPr>
        <p:txBody>
          <a:bodyPr wrap="square">
            <a:spAutoFit/>
          </a:bodyPr>
          <a:lstStyle/>
          <a:p>
            <a:r>
              <a:rPr lang="ru-RU" sz="2800" b="1" dirty="0" err="1">
                <a:latin typeface="Times New Roman" panose="02020603050405020304" pitchFamily="18" charset="0"/>
                <a:cs typeface="Times New Roman" panose="02020603050405020304" pitchFamily="18" charset="0"/>
              </a:rPr>
              <a:t>Блинтовое</a:t>
            </a:r>
            <a:r>
              <a:rPr lang="ru-RU" sz="2800" b="1" dirty="0">
                <a:latin typeface="Times New Roman" panose="02020603050405020304" pitchFamily="18" charset="0"/>
                <a:cs typeface="Times New Roman" panose="02020603050405020304" pitchFamily="18" charset="0"/>
              </a:rPr>
              <a:t> золотое тиснение</a:t>
            </a:r>
          </a:p>
        </p:txBody>
      </p:sp>
      <p:pic>
        <p:nvPicPr>
          <p:cNvPr id="3" name="Рисунок 2" descr="G:\ИЗО ДПИ. ВСЕ\ИЗО ДПИ 10 000\10708\1070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9532" y="476671"/>
            <a:ext cx="4744528" cy="6200173"/>
          </a:xfrm>
          <a:prstGeom prst="rect">
            <a:avLst/>
          </a:prstGeom>
          <a:noFill/>
          <a:ln>
            <a:noFill/>
          </a:ln>
        </p:spPr>
      </p:pic>
    </p:spTree>
    <p:extLst>
      <p:ext uri="{BB962C8B-B14F-4D97-AF65-F5344CB8AC3E}">
        <p14:creationId xmlns:p14="http://schemas.microsoft.com/office/powerpoint/2010/main" val="2249596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3297" y="319177"/>
            <a:ext cx="4554747" cy="1569660"/>
          </a:xfrm>
          <a:prstGeom prst="rect">
            <a:avLst/>
          </a:prstGeom>
        </p:spPr>
        <p:txBody>
          <a:bodyPr wrap="square">
            <a:spAutoFit/>
          </a:bodyPr>
          <a:lstStyle/>
          <a:p>
            <a:r>
              <a:rPr lang="ru-RU" sz="3200" b="1" dirty="0">
                <a:latin typeface="Times New Roman" panose="02020603050405020304" pitchFamily="18" charset="0"/>
                <a:cs typeface="Times New Roman" panose="02020603050405020304" pitchFamily="18" charset="0"/>
              </a:rPr>
              <a:t>Золотое тиснение</a:t>
            </a:r>
            <a:r>
              <a:rPr lang="ru-RU" sz="3200" dirty="0">
                <a:latin typeface="Times New Roman" panose="02020603050405020304" pitchFamily="18" charset="0"/>
                <a:cs typeface="Times New Roman" panose="02020603050405020304" pitchFamily="18" charset="0"/>
              </a:rPr>
              <a:t> </a:t>
            </a:r>
            <a:r>
              <a:rPr lang="ru-RU" sz="3200" b="1" dirty="0">
                <a:latin typeface="Times New Roman" panose="02020603050405020304" pitchFamily="18" charset="0"/>
                <a:cs typeface="Times New Roman" panose="02020603050405020304" pitchFamily="18" charset="0"/>
              </a:rPr>
              <a:t>или </a:t>
            </a:r>
          </a:p>
          <a:p>
            <a:r>
              <a:rPr lang="ru-RU" sz="3200" b="1" dirty="0">
                <a:latin typeface="Times New Roman" panose="02020603050405020304" pitchFamily="18" charset="0"/>
                <a:cs typeface="Times New Roman" panose="02020603050405020304" pitchFamily="18" charset="0"/>
              </a:rPr>
              <a:t>тиснение золотой фольгой</a:t>
            </a:r>
            <a:r>
              <a:rPr lang="ru-RU" sz="3200" dirty="0">
                <a:latin typeface="Times New Roman" panose="02020603050405020304" pitchFamily="18" charset="0"/>
                <a:cs typeface="Times New Roman" panose="02020603050405020304" pitchFamily="18" charset="0"/>
              </a:rPr>
              <a:t> </a:t>
            </a:r>
          </a:p>
        </p:txBody>
      </p:sp>
      <p:pic>
        <p:nvPicPr>
          <p:cNvPr id="3" name="Рисунок 2" descr="G:\ИЗО ДПИ. ВСЕ\ИЗО ДПИ 8000\826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3102" y="163903"/>
            <a:ext cx="5115463" cy="6530196"/>
          </a:xfrm>
          <a:prstGeom prst="rect">
            <a:avLst/>
          </a:prstGeom>
          <a:noFill/>
          <a:ln>
            <a:noFill/>
          </a:ln>
        </p:spPr>
      </p:pic>
    </p:spTree>
    <p:extLst>
      <p:ext uri="{BB962C8B-B14F-4D97-AF65-F5344CB8AC3E}">
        <p14:creationId xmlns:p14="http://schemas.microsoft.com/office/powerpoint/2010/main" val="3667231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3078" y="370935"/>
            <a:ext cx="9834113" cy="523220"/>
          </a:xfrm>
          <a:prstGeom prst="rect">
            <a:avLst/>
          </a:prstGeom>
        </p:spPr>
        <p:txBody>
          <a:bodyPr wrap="square">
            <a:spAutoFit/>
          </a:bodyPr>
          <a:lstStyle/>
          <a:p>
            <a:r>
              <a:rPr lang="ru-RU" sz="2800" b="1" dirty="0" smtClean="0">
                <a:solidFill>
                  <a:schemeClr val="bg1"/>
                </a:solidFill>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Серебряное </a:t>
            </a:r>
            <a:r>
              <a:rPr lang="ru-RU" sz="2800" b="1" dirty="0">
                <a:latin typeface="Times New Roman" panose="02020603050405020304" pitchFamily="18" charset="0"/>
                <a:cs typeface="Times New Roman" panose="02020603050405020304" pitchFamily="18" charset="0"/>
              </a:rPr>
              <a:t>тиснение</a:t>
            </a:r>
            <a:r>
              <a:rPr lang="ru-RU" sz="2800" dirty="0">
                <a:latin typeface="Times New Roman" panose="02020603050405020304" pitchFamily="18" charset="0"/>
                <a:cs typeface="Times New Roman" panose="02020603050405020304" pitchFamily="18" charset="0"/>
              </a:rPr>
              <a:t> </a:t>
            </a:r>
            <a:r>
              <a:rPr lang="ru-RU" sz="2800" b="1" dirty="0">
                <a:latin typeface="Times New Roman" panose="02020603050405020304" pitchFamily="18" charset="0"/>
                <a:cs typeface="Times New Roman" panose="02020603050405020304" pitchFamily="18" charset="0"/>
              </a:rPr>
              <a:t>или  тиснение серебряной фольгой</a:t>
            </a:r>
            <a:r>
              <a:rPr lang="ru-RU" sz="2800" dirty="0">
                <a:latin typeface="Times New Roman" panose="02020603050405020304" pitchFamily="18" charset="0"/>
                <a:cs typeface="Times New Roman" panose="02020603050405020304" pitchFamily="18" charset="0"/>
              </a:rPr>
              <a:t> </a:t>
            </a:r>
          </a:p>
        </p:txBody>
      </p:sp>
      <p:pic>
        <p:nvPicPr>
          <p:cNvPr id="3" name="Рисунок 2" descr="C:\Users\FOND OKSANA\Desktop\серебро.jpg.crdownload"/>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9201576" cy="5275692"/>
          </a:xfrm>
          <a:prstGeom prst="rect">
            <a:avLst/>
          </a:prstGeom>
          <a:noFill/>
          <a:ln>
            <a:noFill/>
          </a:ln>
        </p:spPr>
      </p:pic>
    </p:spTree>
    <p:extLst>
      <p:ext uri="{BB962C8B-B14F-4D97-AF65-F5344CB8AC3E}">
        <p14:creationId xmlns:p14="http://schemas.microsoft.com/office/powerpoint/2010/main" val="3839013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441" y="414067"/>
            <a:ext cx="11136702" cy="2062103"/>
          </a:xfrm>
          <a:prstGeom prst="rect">
            <a:avLst/>
          </a:prstGeom>
        </p:spPr>
        <p:txBody>
          <a:bodyPr wrap="square">
            <a:spAutoFit/>
          </a:bodyPr>
          <a:lstStyle/>
          <a:p>
            <a:r>
              <a:rPr lang="ru-RU" sz="3200" b="1" dirty="0" err="1">
                <a:latin typeface="Times New Roman" panose="02020603050405020304" pitchFamily="18" charset="0"/>
                <a:cs typeface="Times New Roman" panose="02020603050405020304" pitchFamily="18" charset="0"/>
              </a:rPr>
              <a:t>Ламинация</a:t>
            </a:r>
            <a:r>
              <a:rPr lang="ru-RU" sz="3200" dirty="0">
                <a:solidFill>
                  <a:schemeClr val="bg1"/>
                </a:solidFill>
                <a:latin typeface="Times New Roman" panose="02020603050405020304" pitchFamily="18" charset="0"/>
                <a:cs typeface="Times New Roman" panose="02020603050405020304" pitchFamily="18" charset="0"/>
              </a:rPr>
              <a:t> - это покрытие полиграфической продукции плёнкой. </a:t>
            </a:r>
          </a:p>
          <a:p>
            <a:r>
              <a:rPr lang="ru-RU" sz="3200" dirty="0">
                <a:solidFill>
                  <a:schemeClr val="bg1"/>
                </a:solidFill>
                <a:latin typeface="Times New Roman" panose="02020603050405020304" pitchFamily="18" charset="0"/>
                <a:cs typeface="Times New Roman" panose="02020603050405020304" pitchFamily="18" charset="0"/>
              </a:rPr>
              <a:t>Основное назначение </a:t>
            </a:r>
            <a:r>
              <a:rPr lang="ru-RU" sz="3200" dirty="0" err="1">
                <a:solidFill>
                  <a:schemeClr val="bg1"/>
                </a:solidFill>
                <a:latin typeface="Times New Roman" panose="02020603050405020304" pitchFamily="18" charset="0"/>
                <a:cs typeface="Times New Roman" panose="02020603050405020304" pitchFamily="18" charset="0"/>
              </a:rPr>
              <a:t>ламинирования</a:t>
            </a:r>
            <a:r>
              <a:rPr lang="ru-RU" sz="3200" dirty="0">
                <a:solidFill>
                  <a:schemeClr val="bg1"/>
                </a:solidFill>
                <a:latin typeface="Times New Roman" panose="02020603050405020304" pitchFamily="18" charset="0"/>
                <a:cs typeface="Times New Roman" panose="02020603050405020304" pitchFamily="18" charset="0"/>
              </a:rPr>
              <a:t> — защита изображения от различных внешних воздействий.</a:t>
            </a:r>
          </a:p>
        </p:txBody>
      </p:sp>
      <p:pic>
        <p:nvPicPr>
          <p:cNvPr id="3" name="Рисунок 2" descr="https://images.zakupka.com/i3/firms/27/10455/10455393/dokument-laminirovanie_9a6beeb6cf84c2a_800x600.jpg"/>
          <p:cNvPicPr/>
          <p:nvPr/>
        </p:nvPicPr>
        <p:blipFill>
          <a:blip r:embed="rId2">
            <a:extLst>
              <a:ext uri="{28A0092B-C50C-407E-A947-70E740481C1C}">
                <a14:useLocalDpi xmlns:a14="http://schemas.microsoft.com/office/drawing/2010/main" val="0"/>
              </a:ext>
            </a:extLst>
          </a:blip>
          <a:srcRect/>
          <a:stretch>
            <a:fillRect/>
          </a:stretch>
        </p:blipFill>
        <p:spPr bwMode="auto">
          <a:xfrm>
            <a:off x="836761" y="2907102"/>
            <a:ext cx="10558733" cy="3674852"/>
          </a:xfrm>
          <a:prstGeom prst="rect">
            <a:avLst/>
          </a:prstGeom>
          <a:noFill/>
          <a:ln>
            <a:noFill/>
          </a:ln>
        </p:spPr>
      </p:pic>
    </p:spTree>
    <p:extLst>
      <p:ext uri="{BB962C8B-B14F-4D97-AF65-F5344CB8AC3E}">
        <p14:creationId xmlns:p14="http://schemas.microsoft.com/office/powerpoint/2010/main" val="1534153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1706" y="293299"/>
            <a:ext cx="9859992" cy="1015663"/>
          </a:xfrm>
          <a:prstGeom prst="rect">
            <a:avLst/>
          </a:prstGeom>
        </p:spPr>
        <p:txBody>
          <a:bodyPr wrap="square">
            <a:spAutoFit/>
          </a:bodyPr>
          <a:lstStyle/>
          <a:p>
            <a:r>
              <a:rPr lang="ru-RU" sz="3000" b="1" dirty="0" smtClean="0">
                <a:solidFill>
                  <a:schemeClr val="bg1"/>
                </a:solidFill>
                <a:latin typeface="Times New Roman" panose="02020603050405020304" pitchFamily="18" charset="0"/>
                <a:cs typeface="Times New Roman" panose="02020603050405020304" pitchFamily="18" charset="0"/>
              </a:rPr>
              <a:t>         </a:t>
            </a:r>
            <a:r>
              <a:rPr lang="ru-RU" sz="3000" b="1" dirty="0" smtClean="0">
                <a:latin typeface="Times New Roman" panose="02020603050405020304" pitchFamily="18" charset="0"/>
                <a:cs typeface="Times New Roman" panose="02020603050405020304" pitchFamily="18" charset="0"/>
              </a:rPr>
              <a:t>Клипарт</a:t>
            </a:r>
            <a:r>
              <a:rPr lang="ru-RU" sz="3000" dirty="0" smtClean="0">
                <a:solidFill>
                  <a:schemeClr val="bg1"/>
                </a:solidFill>
                <a:latin typeface="Times New Roman" panose="02020603050405020304" pitchFamily="18" charset="0"/>
                <a:cs typeface="Times New Roman" panose="02020603050405020304" pitchFamily="18" charset="0"/>
              </a:rPr>
              <a:t> </a:t>
            </a:r>
            <a:r>
              <a:rPr lang="ru-RU" sz="3000" dirty="0">
                <a:solidFill>
                  <a:schemeClr val="bg1"/>
                </a:solidFill>
                <a:latin typeface="Times New Roman" panose="02020603050405020304" pitchFamily="18" charset="0"/>
                <a:cs typeface="Times New Roman" panose="02020603050405020304" pitchFamily="18" charset="0"/>
              </a:rPr>
              <a:t>- графический элемент дизайна, клипартом </a:t>
            </a:r>
            <a:r>
              <a:rPr lang="ru-RU" sz="3000" dirty="0" smtClean="0">
                <a:solidFill>
                  <a:schemeClr val="bg1"/>
                </a:solidFill>
                <a:latin typeface="Times New Roman" panose="02020603050405020304" pitchFamily="18" charset="0"/>
                <a:cs typeface="Times New Roman" panose="02020603050405020304" pitchFamily="18" charset="0"/>
              </a:rPr>
              <a:t>    </a:t>
            </a:r>
          </a:p>
          <a:p>
            <a:r>
              <a:rPr lang="ru-RU" sz="3000" dirty="0">
                <a:solidFill>
                  <a:schemeClr val="bg1"/>
                </a:solidFill>
                <a:latin typeface="Times New Roman" panose="02020603050405020304" pitchFamily="18" charset="0"/>
                <a:cs typeface="Times New Roman" panose="02020603050405020304" pitchFamily="18" charset="0"/>
              </a:rPr>
              <a:t> </a:t>
            </a:r>
            <a:r>
              <a:rPr lang="ru-RU" sz="3000" dirty="0" smtClean="0">
                <a:solidFill>
                  <a:schemeClr val="bg1"/>
                </a:solidFill>
                <a:latin typeface="Times New Roman" panose="02020603050405020304" pitchFamily="18" charset="0"/>
                <a:cs typeface="Times New Roman" panose="02020603050405020304" pitchFamily="18" charset="0"/>
              </a:rPr>
              <a:t>        считается </a:t>
            </a:r>
            <a:r>
              <a:rPr lang="ru-RU" sz="3000" dirty="0">
                <a:solidFill>
                  <a:schemeClr val="bg1"/>
                </a:solidFill>
                <a:latin typeface="Times New Roman" panose="02020603050405020304" pitchFamily="18" charset="0"/>
                <a:cs typeface="Times New Roman" panose="02020603050405020304" pitchFamily="18" charset="0"/>
              </a:rPr>
              <a:t>объект отделенный от фона.</a:t>
            </a:r>
          </a:p>
        </p:txBody>
      </p:sp>
      <p:pic>
        <p:nvPicPr>
          <p:cNvPr id="3" name="Рисунок 2" descr="G:\ИЗО ДПИ. ВСЕ\ИЗО ДПИ 10 000\1044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6107" y="1414732"/>
            <a:ext cx="9092240" cy="5270740"/>
          </a:xfrm>
          <a:prstGeom prst="rect">
            <a:avLst/>
          </a:prstGeom>
          <a:noFill/>
          <a:ln>
            <a:noFill/>
          </a:ln>
        </p:spPr>
      </p:pic>
    </p:spTree>
    <p:extLst>
      <p:ext uri="{BB962C8B-B14F-4D97-AF65-F5344CB8AC3E}">
        <p14:creationId xmlns:p14="http://schemas.microsoft.com/office/powerpoint/2010/main" val="213742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2694" y="500332"/>
            <a:ext cx="4632385" cy="2062103"/>
          </a:xfrm>
          <a:prstGeom prst="rect">
            <a:avLst/>
          </a:prstGeom>
        </p:spPr>
        <p:txBody>
          <a:bodyPr wrap="square">
            <a:spAutoFit/>
          </a:bodyPr>
          <a:lstStyle/>
          <a:p>
            <a:r>
              <a:rPr lang="ru-RU" sz="3200" b="1" dirty="0">
                <a:latin typeface="Times New Roman" panose="02020603050405020304" pitchFamily="18" charset="0"/>
                <a:cs typeface="Times New Roman" panose="02020603050405020304" pitchFamily="18" charset="0"/>
              </a:rPr>
              <a:t>Компьютерная печать</a:t>
            </a:r>
            <a:r>
              <a:rPr lang="ru-RU" sz="3200" dirty="0">
                <a:latin typeface="Times New Roman" panose="02020603050405020304" pitchFamily="18" charset="0"/>
                <a:cs typeface="Times New Roman" panose="02020603050405020304" pitchFamily="18" charset="0"/>
              </a:rPr>
              <a:t>  </a:t>
            </a:r>
            <a:r>
              <a:rPr lang="ru-RU" sz="3200" dirty="0">
                <a:solidFill>
                  <a:schemeClr val="bg1"/>
                </a:solidFill>
                <a:latin typeface="Times New Roman" panose="02020603050405020304" pitchFamily="18" charset="0"/>
                <a:cs typeface="Times New Roman" panose="02020603050405020304" pitchFamily="18" charset="0"/>
              </a:rPr>
              <a:t>- полученный на принтере оттиск набранного на  компьютере текста.</a:t>
            </a:r>
          </a:p>
        </p:txBody>
      </p:sp>
      <p:pic>
        <p:nvPicPr>
          <p:cNvPr id="3" name="Рисунок 2" descr="G:\ИЗО ДПИ. ВСЕ\ИЗО ДПИ 34 000\34220-11.JPG"/>
          <p:cNvPicPr/>
          <p:nvPr/>
        </p:nvPicPr>
        <p:blipFill>
          <a:blip r:embed="rId2">
            <a:extLst>
              <a:ext uri="{28A0092B-C50C-407E-A947-70E740481C1C}">
                <a14:useLocalDpi xmlns:a14="http://schemas.microsoft.com/office/drawing/2010/main" val="0"/>
              </a:ext>
            </a:extLst>
          </a:blip>
          <a:srcRect/>
          <a:stretch>
            <a:fillRect/>
          </a:stretch>
        </p:blipFill>
        <p:spPr bwMode="auto">
          <a:xfrm>
            <a:off x="5348377" y="267420"/>
            <a:ext cx="4865297" cy="6469810"/>
          </a:xfrm>
          <a:prstGeom prst="rect">
            <a:avLst/>
          </a:prstGeom>
          <a:noFill/>
          <a:ln>
            <a:noFill/>
          </a:ln>
        </p:spPr>
      </p:pic>
    </p:spTree>
    <p:extLst>
      <p:ext uri="{BB962C8B-B14F-4D97-AF65-F5344CB8AC3E}">
        <p14:creationId xmlns:p14="http://schemas.microsoft.com/office/powerpoint/2010/main" val="1312853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539" y="232913"/>
            <a:ext cx="4209691" cy="646331"/>
          </a:xfrm>
          <a:prstGeom prst="rect">
            <a:avLst/>
          </a:prstGeom>
        </p:spPr>
        <p:txBody>
          <a:bodyPr wrap="square">
            <a:spAutoFit/>
          </a:bodyPr>
          <a:lstStyle/>
          <a:p>
            <a:r>
              <a:rPr lang="ru-RU" sz="3600" u="sng" dirty="0">
                <a:solidFill>
                  <a:srgbClr val="FFFF00"/>
                </a:solidFill>
                <a:latin typeface="Times New Roman" panose="02020603050405020304" pitchFamily="18" charset="0"/>
                <a:cs typeface="Times New Roman" panose="02020603050405020304" pitchFamily="18" charset="0"/>
              </a:rPr>
              <a:t>Формат документа</a:t>
            </a:r>
          </a:p>
        </p:txBody>
      </p:sp>
      <p:sp>
        <p:nvSpPr>
          <p:cNvPr id="3" name="Прямоугольник 2"/>
          <p:cNvSpPr/>
          <p:nvPr/>
        </p:nvSpPr>
        <p:spPr>
          <a:xfrm>
            <a:off x="241540" y="1164565"/>
            <a:ext cx="4873924" cy="584775"/>
          </a:xfrm>
          <a:prstGeom prst="rect">
            <a:avLst/>
          </a:prstGeom>
        </p:spPr>
        <p:txBody>
          <a:bodyPr wrap="square">
            <a:spAutoFit/>
          </a:bodyPr>
          <a:lstStyle/>
          <a:p>
            <a:r>
              <a:rPr lang="ru-RU" sz="3200" dirty="0" smtClean="0">
                <a:latin typeface="Times New Roman" panose="02020603050405020304" pitchFamily="18" charset="0"/>
                <a:cs typeface="Times New Roman" panose="02020603050405020304" pitchFamily="18" charset="0"/>
              </a:rPr>
              <a:t>Книжный </a:t>
            </a:r>
            <a:r>
              <a:rPr lang="ru-RU" sz="3200" dirty="0">
                <a:latin typeface="Times New Roman" panose="02020603050405020304" pitchFamily="18" charset="0"/>
                <a:cs typeface="Times New Roman" panose="02020603050405020304" pitchFamily="18" charset="0"/>
              </a:rPr>
              <a:t>формат.</a:t>
            </a:r>
          </a:p>
        </p:txBody>
      </p:sp>
      <p:sp>
        <p:nvSpPr>
          <p:cNvPr id="4" name="Прямоугольник 3"/>
          <p:cNvSpPr/>
          <p:nvPr/>
        </p:nvSpPr>
        <p:spPr>
          <a:xfrm>
            <a:off x="241539" y="5552655"/>
            <a:ext cx="5020573" cy="461665"/>
          </a:xfrm>
          <a:prstGeom prst="rect">
            <a:avLst/>
          </a:prstGeom>
        </p:spPr>
        <p:txBody>
          <a:bodyPr wrap="square">
            <a:spAutoFit/>
          </a:bodyPr>
          <a:lstStyle/>
          <a:p>
            <a:r>
              <a:rPr lang="ru-RU" sz="2400" dirty="0">
                <a:solidFill>
                  <a:schemeClr val="bg1"/>
                </a:solidFill>
                <a:latin typeface="Times New Roman" panose="02020603050405020304" pitchFamily="18" charset="0"/>
                <a:cs typeface="Times New Roman" panose="02020603050405020304" pitchFamily="18" charset="0"/>
              </a:rPr>
              <a:t>Книжный формат, односторонний</a:t>
            </a:r>
          </a:p>
        </p:txBody>
      </p:sp>
      <p:pic>
        <p:nvPicPr>
          <p:cNvPr id="5" name="Рисунок 4" descr="G:\ИЗО ДПИ. ВСЕ\ИЗО ДПИ 10 000\1087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4257" y="232914"/>
            <a:ext cx="4986067" cy="6435872"/>
          </a:xfrm>
          <a:prstGeom prst="rect">
            <a:avLst/>
          </a:prstGeom>
          <a:noFill/>
          <a:ln>
            <a:noFill/>
          </a:ln>
        </p:spPr>
      </p:pic>
    </p:spTree>
    <p:extLst>
      <p:ext uri="{BB962C8B-B14F-4D97-AF65-F5344CB8AC3E}">
        <p14:creationId xmlns:p14="http://schemas.microsoft.com/office/powerpoint/2010/main" val="1404657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G:\ИЗО ДПИ. ВСЕ\ИЗО ДПИ 11 000\11674\1167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32656"/>
            <a:ext cx="4194348" cy="6008281"/>
          </a:xfrm>
          <a:prstGeom prst="rect">
            <a:avLst/>
          </a:prstGeom>
          <a:noFill/>
          <a:ln>
            <a:noFill/>
          </a:ln>
        </p:spPr>
      </p:pic>
      <p:pic>
        <p:nvPicPr>
          <p:cNvPr id="3" name="Рисунок 2" descr="G:\ИЗО ДПИ. ВСЕ\ИЗО ДПИ 11 000\11674\11674.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2716" y="307504"/>
            <a:ext cx="4392488" cy="6033433"/>
          </a:xfrm>
          <a:prstGeom prst="rect">
            <a:avLst/>
          </a:prstGeom>
          <a:noFill/>
          <a:ln>
            <a:noFill/>
          </a:ln>
        </p:spPr>
      </p:pic>
      <p:sp>
        <p:nvSpPr>
          <p:cNvPr id="4" name="Прямоугольник 3"/>
          <p:cNvSpPr/>
          <p:nvPr/>
        </p:nvSpPr>
        <p:spPr>
          <a:xfrm flipH="1">
            <a:off x="9161253" y="4948960"/>
            <a:ext cx="2907102" cy="646331"/>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Книжный формат, двусторонний</a:t>
            </a:r>
          </a:p>
        </p:txBody>
      </p:sp>
    </p:spTree>
    <p:extLst>
      <p:ext uri="{BB962C8B-B14F-4D97-AF65-F5344CB8AC3E}">
        <p14:creationId xmlns:p14="http://schemas.microsoft.com/office/powerpoint/2010/main" val="668995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6762" y="370936"/>
            <a:ext cx="9428672" cy="523220"/>
          </a:xfrm>
          <a:prstGeom prst="rect">
            <a:avLst/>
          </a:prstGeom>
        </p:spPr>
        <p:txBody>
          <a:bodyPr wrap="square">
            <a:spAutoFit/>
          </a:bodyPr>
          <a:lstStyle/>
          <a:p>
            <a:r>
              <a:rPr lang="ru-RU" sz="2800" b="1" dirty="0" smtClean="0">
                <a:solidFill>
                  <a:schemeClr val="bg1"/>
                </a:solidFill>
                <a:latin typeface="Times New Roman" panose="02020603050405020304" pitchFamily="18" charset="0"/>
                <a:cs typeface="Times New Roman" panose="02020603050405020304" pitchFamily="18" charset="0"/>
              </a:rPr>
              <a:t>                 </a:t>
            </a:r>
            <a:r>
              <a:rPr lang="ru-RU" sz="2800" b="1" dirty="0" smtClean="0">
                <a:latin typeface="Times New Roman" panose="02020603050405020304" pitchFamily="18" charset="0"/>
                <a:cs typeface="Times New Roman" panose="02020603050405020304" pitchFamily="18" charset="0"/>
              </a:rPr>
              <a:t>Книжный </a:t>
            </a:r>
            <a:r>
              <a:rPr lang="ru-RU" sz="2800" b="1" dirty="0">
                <a:latin typeface="Times New Roman" panose="02020603050405020304" pitchFamily="18" charset="0"/>
                <a:cs typeface="Times New Roman" panose="02020603050405020304" pitchFamily="18" charset="0"/>
              </a:rPr>
              <a:t>формат, сложен вдвое</a:t>
            </a:r>
          </a:p>
        </p:txBody>
      </p:sp>
      <p:pic>
        <p:nvPicPr>
          <p:cNvPr id="3" name="Рисунок 2" descr="G:\ИЗО ДПИ. ВСЕ\ИЗО ДПИ 11 000\11488\1148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268760"/>
            <a:ext cx="4199710" cy="5304568"/>
          </a:xfrm>
          <a:prstGeom prst="rect">
            <a:avLst/>
          </a:prstGeom>
          <a:noFill/>
          <a:ln>
            <a:noFill/>
          </a:ln>
        </p:spPr>
      </p:pic>
      <p:pic>
        <p:nvPicPr>
          <p:cNvPr id="4" name="Рисунок 3" descr="G:\ИЗО ДПИ. ВСЕ\ИЗО ДПИ 11 000\11488\1148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3154" y="1268760"/>
            <a:ext cx="7254816" cy="5382206"/>
          </a:xfrm>
          <a:prstGeom prst="rect">
            <a:avLst/>
          </a:prstGeom>
          <a:noFill/>
          <a:ln>
            <a:noFill/>
          </a:ln>
        </p:spPr>
      </p:pic>
    </p:spTree>
    <p:extLst>
      <p:ext uri="{BB962C8B-B14F-4D97-AF65-F5344CB8AC3E}">
        <p14:creationId xmlns:p14="http://schemas.microsoft.com/office/powerpoint/2010/main" val="18733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0060" y="465826"/>
            <a:ext cx="8583283" cy="646331"/>
          </a:xfrm>
          <a:prstGeom prst="rect">
            <a:avLst/>
          </a:prstGeom>
        </p:spPr>
        <p:txBody>
          <a:bodyPr wrap="square">
            <a:spAutoFit/>
          </a:bodyPr>
          <a:lstStyle/>
          <a:p>
            <a:r>
              <a:rPr lang="ru-RU" sz="3600" b="1" dirty="0" smtClean="0">
                <a:solidFill>
                  <a:schemeClr val="bg1"/>
                </a:solidFill>
                <a:latin typeface="Times New Roman" panose="02020603050405020304" pitchFamily="18" charset="0"/>
                <a:cs typeface="Times New Roman" panose="02020603050405020304" pitchFamily="18" charset="0"/>
              </a:rPr>
              <a:t>                  </a:t>
            </a:r>
            <a:r>
              <a:rPr lang="ru-RU" sz="3600" b="1" dirty="0" smtClean="0">
                <a:latin typeface="Times New Roman" panose="02020603050405020304" pitchFamily="18" charset="0"/>
                <a:cs typeface="Times New Roman" panose="02020603050405020304" pitchFamily="18" charset="0"/>
              </a:rPr>
              <a:t>Альбомный </a:t>
            </a:r>
            <a:r>
              <a:rPr lang="ru-RU" sz="3600" b="1" dirty="0">
                <a:latin typeface="Times New Roman" panose="02020603050405020304" pitchFamily="18" charset="0"/>
                <a:cs typeface="Times New Roman" panose="02020603050405020304" pitchFamily="18" charset="0"/>
              </a:rPr>
              <a:t>формат</a:t>
            </a:r>
          </a:p>
        </p:txBody>
      </p:sp>
      <p:pic>
        <p:nvPicPr>
          <p:cNvPr id="3" name="Рисунок 2" descr="G:\ИЗО ДПИ. ВСЕ\ИЗО ДПИ 11 000\1188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1162" y="1201102"/>
            <a:ext cx="7962181" cy="4821739"/>
          </a:xfrm>
          <a:prstGeom prst="rect">
            <a:avLst/>
          </a:prstGeom>
          <a:noFill/>
          <a:ln>
            <a:noFill/>
          </a:ln>
        </p:spPr>
      </p:pic>
      <p:sp>
        <p:nvSpPr>
          <p:cNvPr id="4" name="Прямоугольник 3"/>
          <p:cNvSpPr/>
          <p:nvPr/>
        </p:nvSpPr>
        <p:spPr>
          <a:xfrm>
            <a:off x="3775452" y="6022841"/>
            <a:ext cx="4923912" cy="461665"/>
          </a:xfrm>
          <a:prstGeom prst="rect">
            <a:avLst/>
          </a:prstGeom>
        </p:spPr>
        <p:txBody>
          <a:bodyPr wrap="none">
            <a:spAutoFit/>
          </a:bodyPr>
          <a:lstStyle/>
          <a:p>
            <a:r>
              <a:rPr lang="ru-RU" sz="2400" dirty="0">
                <a:solidFill>
                  <a:schemeClr val="bg1"/>
                </a:solidFill>
                <a:latin typeface="Times New Roman" panose="02020603050405020304" pitchFamily="18" charset="0"/>
                <a:cs typeface="Times New Roman" panose="02020603050405020304" pitchFamily="18" charset="0"/>
              </a:rPr>
              <a:t>Альбомный формат, односторонний</a:t>
            </a:r>
          </a:p>
        </p:txBody>
      </p:sp>
    </p:spTree>
    <p:extLst>
      <p:ext uri="{BB962C8B-B14F-4D97-AF65-F5344CB8AC3E}">
        <p14:creationId xmlns:p14="http://schemas.microsoft.com/office/powerpoint/2010/main" val="688898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G:\ИЗО ДПИ. ВСЕ\ИЗО ДПИ 11 000\11344-2\11344-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82" y="260648"/>
            <a:ext cx="5554200" cy="3456384"/>
          </a:xfrm>
          <a:prstGeom prst="rect">
            <a:avLst/>
          </a:prstGeom>
          <a:noFill/>
          <a:ln>
            <a:noFill/>
          </a:ln>
        </p:spPr>
      </p:pic>
      <p:pic>
        <p:nvPicPr>
          <p:cNvPr id="3" name="Рисунок 2" descr="G:\ИЗО ДПИ. ВСЕ\ИЗО ДПИ 11 000\11344-2\11344-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192" y="3789040"/>
            <a:ext cx="8712968" cy="3043039"/>
          </a:xfrm>
          <a:prstGeom prst="rect">
            <a:avLst/>
          </a:prstGeom>
          <a:noFill/>
          <a:ln>
            <a:noFill/>
          </a:ln>
        </p:spPr>
      </p:pic>
      <p:sp>
        <p:nvSpPr>
          <p:cNvPr id="4" name="Прямоугольник 3"/>
          <p:cNvSpPr/>
          <p:nvPr/>
        </p:nvSpPr>
        <p:spPr>
          <a:xfrm rot="10800000" flipV="1">
            <a:off x="5943599" y="1681933"/>
            <a:ext cx="5357004" cy="523220"/>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Альбомный формат, сложен вдвое</a:t>
            </a:r>
          </a:p>
        </p:txBody>
      </p:sp>
    </p:spTree>
    <p:extLst>
      <p:ext uri="{BB962C8B-B14F-4D97-AF65-F5344CB8AC3E}">
        <p14:creationId xmlns:p14="http://schemas.microsoft.com/office/powerpoint/2010/main" val="901617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7803" y="232912"/>
            <a:ext cx="10084280" cy="4228850"/>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9.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Размеры. Количество. Подлинность.</a:t>
            </a:r>
            <a:r>
              <a:rPr lang="ru-RU" sz="3000" u="sng"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15000"/>
              </a:lnSpc>
              <a:spcAft>
                <a:spcPts val="1000"/>
              </a:spcAft>
            </a:pPr>
            <a:r>
              <a:rPr lang="ru-RU" sz="2600" b="1" dirty="0">
                <a:latin typeface="Times New Roman" panose="02020603050405020304" pitchFamily="18" charset="0"/>
                <a:ea typeface="Calibri" panose="020F0502020204030204" pitchFamily="34" charset="0"/>
                <a:cs typeface="Times New Roman" panose="02020603050405020304" pitchFamily="18" charset="0"/>
              </a:rPr>
              <a:t>Размеры</a:t>
            </a:r>
            <a:r>
              <a:rPr lang="ru-RU" sz="2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указываются в соответствии с общими правилами обмера музейных предметов: для прямоугольных – высота и ширина. </a:t>
            </a:r>
          </a:p>
          <a:p>
            <a:pPr>
              <a:lnSpc>
                <a:spcPct val="115000"/>
              </a:lnSpc>
              <a:spcAft>
                <a:spcPts val="1000"/>
              </a:spcAft>
            </a:pPr>
            <a:r>
              <a:rPr lang="ru-RU" sz="2600" b="1" dirty="0">
                <a:latin typeface="Times New Roman" panose="02020603050405020304" pitchFamily="18" charset="0"/>
                <a:ea typeface="Calibri" panose="020F0502020204030204" pitchFamily="34" charset="0"/>
                <a:cs typeface="Times New Roman" panose="02020603050405020304" pitchFamily="18" charset="0"/>
              </a:rPr>
              <a:t>Количество</a:t>
            </a:r>
            <a:r>
              <a:rPr lang="ru-RU" sz="2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 это собственно документ и его составные части (обложка, конверт). </a:t>
            </a:r>
          </a:p>
          <a:p>
            <a:pPr>
              <a:lnSpc>
                <a:spcPct val="115000"/>
              </a:lnSpc>
              <a:spcAft>
                <a:spcPts val="1000"/>
              </a:spcAft>
            </a:pPr>
            <a:r>
              <a:rPr lang="ru-RU" sz="2600" b="1" dirty="0">
                <a:latin typeface="Times New Roman" panose="02020603050405020304" pitchFamily="18" charset="0"/>
                <a:ea typeface="Calibri" panose="020F0502020204030204" pitchFamily="34" charset="0"/>
                <a:cs typeface="Times New Roman" panose="02020603050405020304" pitchFamily="18" charset="0"/>
              </a:rPr>
              <a:t>Подлинность или </a:t>
            </a:r>
            <a:r>
              <a:rPr lang="ru-RU" sz="2600" b="1" dirty="0" err="1">
                <a:latin typeface="Times New Roman" panose="02020603050405020304" pitchFamily="18" charset="0"/>
                <a:ea typeface="Calibri" panose="020F0502020204030204" pitchFamily="34" charset="0"/>
                <a:cs typeface="Times New Roman" panose="02020603050405020304" pitchFamily="18" charset="0"/>
              </a:rPr>
              <a:t>копийность</a:t>
            </a:r>
            <a:r>
              <a:rPr lang="ru-RU" sz="2600" b="1" dirty="0">
                <a:latin typeface="Times New Roman" panose="02020603050405020304" pitchFamily="18" charset="0"/>
                <a:ea typeface="Calibri" panose="020F0502020204030204" pitchFamily="34" charset="0"/>
                <a:cs typeface="Times New Roman" panose="02020603050405020304" pitchFamily="18" charset="0"/>
              </a:rPr>
              <a:t> документа </a:t>
            </a:r>
            <a:r>
              <a:rPr lang="ru-RU" sz="2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подлинник, автограф (для авторской рукописи), копия, заверенная копия, отпуск (копия исходного документа). </a:t>
            </a:r>
            <a:endParaRPr lang="ru-RU" sz="2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2061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1321" y="319176"/>
            <a:ext cx="10644996" cy="4467890"/>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10.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Сохранность.</a:t>
            </a:r>
            <a:r>
              <a:rPr lang="ru-RU" sz="3000" u="sng" dirty="0">
                <a:latin typeface="Times New Roman" panose="02020603050405020304" pitchFamily="18" charset="0"/>
                <a:ea typeface="Calibri" panose="020F0502020204030204" pitchFamily="34" charset="0"/>
                <a:cs typeface="Times New Roman" panose="02020603050405020304" pitchFamily="18" charset="0"/>
              </a:rPr>
              <a:t> </a:t>
            </a:r>
            <a:endParaRPr lang="ru-RU" sz="3000"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Даётся общая оценка состояния предмета: полная и неполная. Неполная сохранность должна быть описана более детально. Указывается не только характер повреждений (помят, разорван, надорван, оборван, перегнут, изломан, </a:t>
            </a:r>
            <a:r>
              <a:rPr lang="ru-RU" sz="3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загрязнён</a:t>
            </a: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пожелтел и т.д.) или текстов (ветхий, угасший, выцветший, стёртый, пятна и т.п.), но и размер повреждений (в середине по сгибу лист разорван на 3 см и т.д.). </a:t>
            </a:r>
            <a:endParaRPr lang="ru-RU"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6529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033" y="396816"/>
            <a:ext cx="11706045" cy="5509200"/>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11.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Источник и способ поступления.</a:t>
            </a:r>
            <a:r>
              <a:rPr lang="ru-RU" sz="3000" u="sng" dirty="0">
                <a:latin typeface="Times New Roman" panose="02020603050405020304" pitchFamily="18" charset="0"/>
                <a:ea typeface="Calibri" panose="020F0502020204030204" pitchFamily="34" charset="0"/>
                <a:cs typeface="Times New Roman" panose="02020603050405020304" pitchFamily="18" charset="0"/>
              </a:rPr>
              <a:t> </a:t>
            </a:r>
            <a:endParaRPr lang="ru-RU" sz="3000"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При описании источника поступления документа в состав музейного собрания указывается полное официальное название организации или фамилия и инициалы лица, его родственные связи с владельцем. </a:t>
            </a:r>
            <a:endParaRPr lang="ru-RU" sz="3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К способам поступления относятся: передача, дар, завещание, закупка, а также экспедиционные сборы музея. </a:t>
            </a:r>
            <a:endParaRPr lang="ru-RU" sz="3000" dirty="0">
              <a:latin typeface="Calibri" panose="020F0502020204030204" pitchFamily="34" charset="0"/>
              <a:ea typeface="Calibri" panose="020F0502020204030204" pitchFamily="34" charset="0"/>
              <a:cs typeface="Times New Roman" panose="02020603050405020304" pitchFamily="18" charset="0"/>
            </a:endParaRPr>
          </a:p>
          <a:p>
            <a:r>
              <a:rPr lang="ru-RU" sz="3000" dirty="0">
                <a:solidFill>
                  <a:schemeClr val="bg1"/>
                </a:solidFill>
                <a:latin typeface="Times New Roman" panose="02020603050405020304" pitchFamily="18" charset="0"/>
                <a:ea typeface="Calibri" panose="020F0502020204030204" pitchFamily="34" charset="0"/>
              </a:rPr>
              <a:t>В позиции 11 также указывается номер и дата акта приёма, на основании которого документ был внесён в книгу поступлений музея. Если источник поступления не известен, то указывается дата регистрации документа в музее. </a:t>
            </a:r>
            <a:endParaRPr lang="ru-RU" sz="3000" dirty="0">
              <a:solidFill>
                <a:schemeClr val="bg1"/>
              </a:solidFill>
            </a:endParaRPr>
          </a:p>
        </p:txBody>
      </p:sp>
    </p:spTree>
    <p:extLst>
      <p:ext uri="{BB962C8B-B14F-4D97-AF65-F5344CB8AC3E}">
        <p14:creationId xmlns:p14="http://schemas.microsoft.com/office/powerpoint/2010/main" val="3646552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429" y="396815"/>
            <a:ext cx="11317858" cy="3406061"/>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12.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Описание.</a:t>
            </a:r>
            <a:r>
              <a:rPr lang="ru-RU" sz="3000" u="sng" dirty="0">
                <a:latin typeface="Times New Roman" panose="02020603050405020304" pitchFamily="18" charset="0"/>
                <a:ea typeface="Calibri" panose="020F0502020204030204" pitchFamily="34" charset="0"/>
                <a:cs typeface="Times New Roman" panose="02020603050405020304" pitchFamily="18" charset="0"/>
              </a:rPr>
              <a:t> </a:t>
            </a:r>
            <a:endParaRPr lang="ru-RU" sz="3000"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Описываются все основные отличительные признаки документа – форма, цвет, конструктивные особенности (структура), функциональное назначение, художественный стиль исполнения, изображения, надписи, подписи, печати и места их расположения на предмете. </a:t>
            </a:r>
            <a:endParaRPr lang="ru-RU"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4672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3683" y="327804"/>
            <a:ext cx="11516264" cy="2344231"/>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13.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Легенда</a:t>
            </a:r>
            <a:r>
              <a:rPr lang="ru-RU" sz="3000" dirty="0">
                <a:latin typeface="Times New Roman" panose="02020603050405020304" pitchFamily="18" charset="0"/>
                <a:ea typeface="Calibri" panose="020F0502020204030204" pitchFamily="34" charset="0"/>
                <a:cs typeface="Times New Roman" panose="02020603050405020304" pitchFamily="18" charset="0"/>
              </a:rPr>
              <a:t> </a:t>
            </a: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история происхождения документа, сведения о событиях и лицах, связанных с ним, среда бытования. </a:t>
            </a:r>
            <a:endParaRPr lang="ru-RU" sz="3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14.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Библиография</a:t>
            </a:r>
            <a:r>
              <a:rPr lang="ru-RU" sz="3000" dirty="0">
                <a:latin typeface="Times New Roman" panose="02020603050405020304" pitchFamily="18" charset="0"/>
                <a:ea typeface="Calibri" panose="020F0502020204030204" pitchFamily="34" charset="0"/>
                <a:cs typeface="Times New Roman" panose="02020603050405020304" pitchFamily="18" charset="0"/>
              </a:rPr>
              <a:t> </a:t>
            </a: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литература об истории документа, авторе и других лицах, событиях, связанных с ним. </a:t>
            </a:r>
            <a:endParaRPr lang="ru-RU"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293299" y="2751826"/>
            <a:ext cx="11645660" cy="4193456"/>
          </a:xfrm>
          <a:prstGeom prst="rect">
            <a:avLst/>
          </a:prstGeom>
        </p:spPr>
        <p:txBody>
          <a:bodyPr wrap="square">
            <a:spAutoFit/>
          </a:bodyPr>
          <a:lstStyle/>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15.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Музейное значение</a:t>
            </a:r>
            <a:r>
              <a:rPr lang="ru-RU" sz="3000" b="1" dirty="0">
                <a:latin typeface="Times New Roman" panose="02020603050405020304" pitchFamily="18" charset="0"/>
                <a:ea typeface="Calibri" panose="020F0502020204030204" pitchFamily="34" charset="0"/>
                <a:cs typeface="Times New Roman" panose="02020603050405020304" pitchFamily="18" charset="0"/>
              </a:rPr>
              <a:t>.</a:t>
            </a:r>
            <a:r>
              <a:rPr lang="ru-RU" sz="3000" dirty="0">
                <a:latin typeface="Times New Roman" panose="02020603050405020304" pitchFamily="18" charset="0"/>
                <a:ea typeface="Calibri" panose="020F0502020204030204" pitchFamily="34" charset="0"/>
                <a:cs typeface="Times New Roman" panose="02020603050405020304" pitchFamily="18" charset="0"/>
              </a:rPr>
              <a:t> </a:t>
            </a:r>
            <a:endParaRPr lang="ru-RU" sz="3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Оно может быть историческое, общественно-политическое, научное, социальное, художественное, мемориальное и т.п. </a:t>
            </a:r>
            <a:endParaRPr lang="ru-RU" sz="3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latin typeface="Times New Roman" panose="02020603050405020304" pitchFamily="18" charset="0"/>
                <a:ea typeface="Calibri" panose="020F0502020204030204" pitchFamily="34" charset="0"/>
                <a:cs typeface="Times New Roman" panose="02020603050405020304" pitchFamily="18" charset="0"/>
              </a:rPr>
              <a:t>16. </a:t>
            </a:r>
            <a:r>
              <a:rPr lang="ru-RU" sz="3000" b="1" u="sng" dirty="0">
                <a:latin typeface="Times New Roman" panose="02020603050405020304" pitchFamily="18" charset="0"/>
                <a:ea typeface="Calibri" panose="020F0502020204030204" pitchFamily="34" charset="0"/>
                <a:cs typeface="Times New Roman" panose="02020603050405020304" pitchFamily="18" charset="0"/>
              </a:rPr>
              <a:t>Составитель описания документа</a:t>
            </a:r>
            <a:r>
              <a:rPr lang="ru-RU" sz="3000" u="sng" dirty="0">
                <a:latin typeface="Times New Roman" panose="02020603050405020304" pitchFamily="18" charset="0"/>
                <a:ea typeface="Calibri" panose="020F0502020204030204" pitchFamily="34" charset="0"/>
                <a:cs typeface="Times New Roman" panose="02020603050405020304" pitchFamily="18" charset="0"/>
              </a:rPr>
              <a:t> </a:t>
            </a:r>
            <a:r>
              <a:rPr lang="ru-RU" sz="3000" dirty="0">
                <a:latin typeface="Times New Roman" panose="02020603050405020304" pitchFamily="18" charset="0"/>
                <a:ea typeface="Calibri" panose="020F0502020204030204" pitchFamily="34" charset="0"/>
                <a:cs typeface="Times New Roman" panose="02020603050405020304" pitchFamily="18" charset="0"/>
              </a:rPr>
              <a:t>(фамилия и дата). </a:t>
            </a:r>
            <a:endParaRPr lang="ru-RU" sz="3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Если при описании мы не располагаем полным объёмом необходимой информации по тем или иным позициям данной схемы, то по мере изучения документа она может быть дополнена. </a:t>
            </a:r>
            <a:endParaRPr lang="ru-RU"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9273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40" y="422694"/>
            <a:ext cx="5031527" cy="6185140"/>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1969" y="422694"/>
            <a:ext cx="5394952" cy="6185140"/>
          </a:xfrm>
          <a:prstGeom prst="rect">
            <a:avLst/>
          </a:prstGeom>
        </p:spPr>
      </p:pic>
    </p:spTree>
    <p:extLst>
      <p:ext uri="{BB962C8B-B14F-4D97-AF65-F5344CB8AC3E}">
        <p14:creationId xmlns:p14="http://schemas.microsoft.com/office/powerpoint/2010/main" val="4164283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648807917"/>
              </p:ext>
            </p:extLst>
          </p:nvPr>
        </p:nvGraphicFramePr>
        <p:xfrm>
          <a:off x="508957" y="241545"/>
          <a:ext cx="9903126" cy="6280026"/>
        </p:xfrm>
        <a:graphic>
          <a:graphicData uri="http://schemas.openxmlformats.org/drawingml/2006/table">
            <a:tbl>
              <a:tblPr>
                <a:tableStyleId>{5C22544A-7EE6-4342-B048-85BDC9FD1C3A}</a:tableStyleId>
              </a:tblPr>
              <a:tblGrid>
                <a:gridCol w="9903126">
                  <a:extLst>
                    <a:ext uri="{9D8B030D-6E8A-4147-A177-3AD203B41FA5}">
                      <a16:colId xmlns:a16="http://schemas.microsoft.com/office/drawing/2014/main" val="2208052719"/>
                    </a:ext>
                  </a:extLst>
                </a:gridCol>
              </a:tblGrid>
              <a:tr h="6280026">
                <a:tc>
                  <a:txBody>
                    <a:bodyPr/>
                    <a:lstStyle/>
                    <a:p>
                      <a:pPr>
                        <a:lnSpc>
                          <a:spcPct val="107000"/>
                        </a:lnSpc>
                        <a:spcAft>
                          <a:spcPts val="0"/>
                        </a:spcAft>
                      </a:pPr>
                      <a:r>
                        <a:rPr lang="ru-RU" sz="800" dirty="0">
                          <a:effectLst/>
                        </a:rPr>
                        <a:t> </a:t>
                      </a:r>
                    </a:p>
                    <a:p>
                      <a:pPr>
                        <a:lnSpc>
                          <a:spcPct val="107000"/>
                        </a:lnSpc>
                        <a:spcAft>
                          <a:spcPts val="0"/>
                        </a:spcAft>
                      </a:pPr>
                      <a:r>
                        <a:rPr lang="ru-RU" sz="800" dirty="0">
                          <a:effectLst/>
                        </a:rPr>
                        <a:t>                             </a:t>
                      </a:r>
                      <a:r>
                        <a:rPr lang="ru-RU" sz="800" dirty="0" smtClean="0">
                          <a:effectLst/>
                        </a:rPr>
                        <a:t>                                   </a:t>
                      </a:r>
                      <a:r>
                        <a:rPr lang="ru-RU" sz="1600" b="1" u="sng" dirty="0" smtClean="0">
                          <a:solidFill>
                            <a:schemeClr val="bg1"/>
                          </a:solidFill>
                          <a:effectLst/>
                          <a:latin typeface="Times New Roman" panose="02020603050405020304" pitchFamily="18" charset="0"/>
                          <a:cs typeface="Times New Roman" panose="02020603050405020304" pitchFamily="18" charset="0"/>
                        </a:rPr>
                        <a:t>ГБУК </a:t>
                      </a:r>
                      <a:r>
                        <a:rPr lang="ru-RU" sz="1600" b="1" u="sng" dirty="0">
                          <a:solidFill>
                            <a:schemeClr val="bg1"/>
                          </a:solidFill>
                          <a:effectLst/>
                          <a:latin typeface="Times New Roman" panose="02020603050405020304" pitchFamily="18" charset="0"/>
                          <a:cs typeface="Times New Roman" panose="02020603050405020304" pitchFamily="18" charset="0"/>
                        </a:rPr>
                        <a:t>«Волгоградский областной краеведческий музей»</a:t>
                      </a:r>
                      <a:endParaRPr lang="ru-RU" sz="1600" b="1"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dirty="0" smtClean="0">
                          <a:solidFill>
                            <a:schemeClr val="bg1"/>
                          </a:solidFill>
                          <a:effectLst/>
                          <a:latin typeface="Times New Roman" panose="02020603050405020304" pitchFamily="18" charset="0"/>
                          <a:cs typeface="Times New Roman" panose="02020603050405020304" pitchFamily="18" charset="0"/>
                        </a:rPr>
                        <a:t>        </a:t>
                      </a:r>
                      <a:r>
                        <a:rPr lang="ru-RU" sz="1600" b="1" dirty="0" smtClean="0">
                          <a:solidFill>
                            <a:schemeClr val="bg1"/>
                          </a:solidFill>
                          <a:effectLst/>
                          <a:latin typeface="Times New Roman" panose="02020603050405020304" pitchFamily="18" charset="0"/>
                          <a:cs typeface="Times New Roman" panose="02020603050405020304" pitchFamily="18" charset="0"/>
                        </a:rPr>
                        <a:t>КАРТОЧКА </a:t>
                      </a:r>
                      <a:r>
                        <a:rPr lang="ru-RU" sz="1600" b="1" dirty="0">
                          <a:solidFill>
                            <a:schemeClr val="bg1"/>
                          </a:solidFill>
                          <a:effectLst/>
                          <a:latin typeface="Times New Roman" panose="02020603050405020304" pitchFamily="18" charset="0"/>
                          <a:cs typeface="Times New Roman" panose="02020603050405020304" pitchFamily="18" charset="0"/>
                        </a:rPr>
                        <a:t>НАУЧНОГО ОПИСАНИЯ</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2000" b="1" dirty="0">
                          <a:solidFill>
                            <a:schemeClr val="bg1"/>
                          </a:solidFill>
                          <a:effectLst/>
                          <a:latin typeface="Times New Roman" panose="02020603050405020304" pitchFamily="18" charset="0"/>
                          <a:cs typeface="Times New Roman" panose="02020603050405020304" pitchFamily="18" charset="0"/>
                        </a:rPr>
                        <a:t>Наименование предмета: </a:t>
                      </a:r>
                      <a:r>
                        <a:rPr lang="ru-RU" sz="2000" dirty="0">
                          <a:solidFill>
                            <a:schemeClr val="bg1"/>
                          </a:solidFill>
                          <a:effectLst/>
                          <a:latin typeface="Times New Roman" panose="02020603050405020304" pitchFamily="18" charset="0"/>
                          <a:cs typeface="Times New Roman" panose="02020603050405020304" pitchFamily="18" charset="0"/>
                        </a:rPr>
                        <a:t>Документ, с сообщением от Саратовского губернатора Панчулидзева </a:t>
                      </a:r>
                      <a:r>
                        <a:rPr lang="ru-RU" sz="2000" dirty="0" smtClean="0">
                          <a:solidFill>
                            <a:schemeClr val="bg1"/>
                          </a:solidFill>
                          <a:effectLst/>
                          <a:latin typeface="Times New Roman" panose="02020603050405020304" pitchFamily="18" charset="0"/>
                          <a:cs typeface="Times New Roman" panose="02020603050405020304" pitchFamily="18" charset="0"/>
                        </a:rPr>
                        <a:t>Алексея </a:t>
                      </a:r>
                      <a:r>
                        <a:rPr lang="ru-RU" sz="2000" dirty="0" err="1" smtClean="0">
                          <a:solidFill>
                            <a:schemeClr val="bg1"/>
                          </a:solidFill>
                          <a:effectLst/>
                          <a:latin typeface="Times New Roman" panose="02020603050405020304" pitchFamily="18" charset="0"/>
                          <a:cs typeface="Times New Roman" panose="02020603050405020304" pitchFamily="18" charset="0"/>
                        </a:rPr>
                        <a:t>Малевеевича</a:t>
                      </a:r>
                      <a:r>
                        <a:rPr lang="ru-RU" sz="2000" dirty="0">
                          <a:solidFill>
                            <a:schemeClr val="bg1"/>
                          </a:solidFill>
                          <a:effectLst/>
                          <a:latin typeface="Times New Roman" panose="02020603050405020304" pitchFamily="18" charset="0"/>
                          <a:cs typeface="Times New Roman" panose="02020603050405020304" pitchFamily="18" charset="0"/>
                        </a:rPr>
                        <a:t>, о получении от Высочайшего Его Императорского Величества Александра </a:t>
                      </a:r>
                      <a:r>
                        <a:rPr lang="en-US" sz="2000" dirty="0">
                          <a:solidFill>
                            <a:schemeClr val="bg1"/>
                          </a:solidFill>
                          <a:effectLst/>
                          <a:latin typeface="Times New Roman" panose="02020603050405020304" pitchFamily="18" charset="0"/>
                          <a:cs typeface="Times New Roman" panose="02020603050405020304" pitchFamily="18" charset="0"/>
                        </a:rPr>
                        <a:t>I</a:t>
                      </a:r>
                      <a:r>
                        <a:rPr lang="ru-RU" sz="2000" dirty="0">
                          <a:solidFill>
                            <a:schemeClr val="bg1"/>
                          </a:solidFill>
                          <a:effectLst/>
                          <a:latin typeface="Times New Roman" panose="02020603050405020304" pitchFamily="18" charset="0"/>
                          <a:cs typeface="Times New Roman" panose="02020603050405020304" pitchFamily="18" charset="0"/>
                        </a:rPr>
                        <a:t> рескрипта, </a:t>
                      </a:r>
                      <a:r>
                        <a:rPr lang="ru-RU" sz="2000" dirty="0" smtClean="0">
                          <a:solidFill>
                            <a:schemeClr val="bg1"/>
                          </a:solidFill>
                          <a:effectLst/>
                          <a:latin typeface="Times New Roman" panose="02020603050405020304" pitchFamily="18" charset="0"/>
                          <a:cs typeface="Times New Roman" panose="02020603050405020304" pitchFamily="18" charset="0"/>
                        </a:rPr>
                        <a:t>доставленный </a:t>
                      </a:r>
                      <a:r>
                        <a:rPr lang="ru-RU" sz="2000" dirty="0">
                          <a:solidFill>
                            <a:schemeClr val="bg1"/>
                          </a:solidFill>
                          <a:effectLst/>
                          <a:latin typeface="Times New Roman" panose="02020603050405020304" pitchFamily="18" charset="0"/>
                          <a:cs typeface="Times New Roman" panose="02020603050405020304" pitchFamily="18" charset="0"/>
                        </a:rPr>
                        <a:t>господином Сенатором и Кавалером Осипом Петровичем Козодавлевым, с нарочным </a:t>
                      </a:r>
                      <a:r>
                        <a:rPr lang="ru-RU" sz="2000" dirty="0" smtClean="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err="1" smtClean="0">
                          <a:solidFill>
                            <a:schemeClr val="bg1"/>
                          </a:solidFill>
                          <a:effectLst/>
                          <a:latin typeface="Times New Roman" panose="02020603050405020304" pitchFamily="18" charset="0"/>
                          <a:cs typeface="Times New Roman" panose="02020603050405020304" pitchFamily="18" charset="0"/>
                        </a:rPr>
                        <a:t>подпорутчиком</a:t>
                      </a:r>
                      <a:r>
                        <a:rPr lang="ru-RU" sz="2000" dirty="0" smtClean="0">
                          <a:solidFill>
                            <a:schemeClr val="bg1"/>
                          </a:solidFill>
                          <a:effectLst/>
                          <a:latin typeface="Times New Roman" panose="02020603050405020304" pitchFamily="18" charset="0"/>
                          <a:cs typeface="Times New Roman" panose="02020603050405020304" pitchFamily="18" charset="0"/>
                        </a:rPr>
                        <a:t> </a:t>
                      </a:r>
                      <a:r>
                        <a:rPr lang="ru-RU" sz="2000" dirty="0">
                          <a:solidFill>
                            <a:schemeClr val="bg1"/>
                          </a:solidFill>
                          <a:effectLst/>
                          <a:latin typeface="Times New Roman" panose="02020603050405020304" pitchFamily="18" charset="0"/>
                          <a:cs typeface="Times New Roman" panose="02020603050405020304" pitchFamily="18" charset="0"/>
                        </a:rPr>
                        <a:t>Соколовым, с объявлением благодарности Царицынскому городскому обществу «За </a:t>
                      </a:r>
                      <a:r>
                        <a:rPr lang="ru-RU" sz="2000" dirty="0" smtClean="0">
                          <a:solidFill>
                            <a:schemeClr val="bg1"/>
                          </a:solidFill>
                          <a:effectLst/>
                          <a:latin typeface="Times New Roman" panose="02020603050405020304" pitchFamily="18" charset="0"/>
                          <a:cs typeface="Times New Roman" panose="02020603050405020304" pitchFamily="18" charset="0"/>
                        </a:rPr>
                        <a:t>ревностное </a:t>
                      </a:r>
                      <a:r>
                        <a:rPr lang="ru-RU" sz="2000" dirty="0">
                          <a:solidFill>
                            <a:schemeClr val="bg1"/>
                          </a:solidFill>
                          <a:effectLst/>
                          <a:latin typeface="Times New Roman" panose="02020603050405020304" pitchFamily="18" charset="0"/>
                          <a:cs typeface="Times New Roman" panose="02020603050405020304" pitchFamily="18" charset="0"/>
                        </a:rPr>
                        <a:t>содействие к прекращению в Саратовской губернии заразы». Получено 18.07.1808 г. </a:t>
                      </a:r>
                      <a:r>
                        <a:rPr lang="ru-RU" sz="2000" dirty="0" smtClean="0">
                          <a:solidFill>
                            <a:schemeClr val="bg1"/>
                          </a:solidFill>
                          <a:effectLst/>
                          <a:latin typeface="Times New Roman" panose="02020603050405020304" pitchFamily="18" charset="0"/>
                          <a:cs typeface="Times New Roman" panose="02020603050405020304" pitchFamily="18" charset="0"/>
                        </a:rPr>
                        <a:t> г</a:t>
                      </a:r>
                      <a:r>
                        <a:rPr lang="ru-RU" sz="2000" dirty="0">
                          <a:solidFill>
                            <a:schemeClr val="bg1"/>
                          </a:solidFill>
                          <a:effectLst/>
                          <a:latin typeface="Times New Roman" panose="02020603050405020304" pitchFamily="18" charset="0"/>
                          <a:cs typeface="Times New Roman" panose="02020603050405020304" pitchFamily="18" charset="0"/>
                        </a:rPr>
                        <a:t>. </a:t>
                      </a:r>
                      <a:r>
                        <a:rPr lang="ru-RU" sz="2000" dirty="0" smtClean="0">
                          <a:solidFill>
                            <a:schemeClr val="bg1"/>
                          </a:solidFill>
                          <a:effectLst/>
                          <a:latin typeface="Times New Roman" panose="02020603050405020304" pitchFamily="18" charset="0"/>
                          <a:cs typeface="Times New Roman" panose="02020603050405020304" pitchFamily="18" charset="0"/>
                        </a:rPr>
                        <a:t>Саратов</a:t>
                      </a:r>
                      <a:r>
                        <a:rPr lang="ru-RU" sz="2000" dirty="0">
                          <a:solidFill>
                            <a:schemeClr val="bg1"/>
                          </a:solidFill>
                          <a:effectLst/>
                          <a:latin typeface="Times New Roman" panose="02020603050405020304" pitchFamily="18" charset="0"/>
                          <a:cs typeface="Times New Roman" panose="02020603050405020304" pitchFamily="18" charset="0"/>
                        </a:rPr>
                        <a:t>. 15.07.1808 г. № 3514.</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endParaRPr lang="ru-RU" sz="500" dirty="0" smtClean="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600" dirty="0" smtClean="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 по КП  </a:t>
                      </a:r>
                      <a:r>
                        <a:rPr lang="ru-RU" sz="1600" dirty="0">
                          <a:solidFill>
                            <a:schemeClr val="bg1"/>
                          </a:solidFill>
                          <a:effectLst/>
                          <a:latin typeface="Times New Roman" panose="02020603050405020304" pitchFamily="18" charset="0"/>
                          <a:cs typeface="Times New Roman" panose="02020603050405020304" pitchFamily="18" charset="0"/>
                        </a:rPr>
                        <a:t>4775</a:t>
                      </a: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 инв. </a:t>
                      </a:r>
                      <a:r>
                        <a:rPr lang="ru-RU" sz="1600" dirty="0">
                          <a:solidFill>
                            <a:schemeClr val="bg1"/>
                          </a:solidFill>
                          <a:effectLst/>
                          <a:latin typeface="Times New Roman" panose="02020603050405020304" pitchFamily="18" charset="0"/>
                          <a:cs typeface="Times New Roman" panose="02020603050405020304" pitchFamily="18" charset="0"/>
                        </a:rPr>
                        <a:t>34ПИ № 5303</a:t>
                      </a: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 ГК МФ  </a:t>
                      </a:r>
                      <a:r>
                        <a:rPr lang="ru-RU" sz="1600" dirty="0">
                          <a:solidFill>
                            <a:schemeClr val="bg1"/>
                          </a:solidFill>
                          <a:effectLst/>
                          <a:latin typeface="Times New Roman" panose="02020603050405020304" pitchFamily="18" charset="0"/>
                          <a:cs typeface="Times New Roman" panose="02020603050405020304" pitchFamily="18" charset="0"/>
                        </a:rPr>
                        <a:t>19986570</a:t>
                      </a: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Способ поступления: </a:t>
                      </a:r>
                      <a:r>
                        <a:rPr lang="ru-RU" sz="1600" dirty="0">
                          <a:solidFill>
                            <a:schemeClr val="bg1"/>
                          </a:solidFill>
                          <a:effectLst/>
                          <a:latin typeface="Times New Roman" panose="02020603050405020304" pitchFamily="18" charset="0"/>
                          <a:cs typeface="Times New Roman" panose="02020603050405020304" pitchFamily="18" charset="0"/>
                        </a:rPr>
                        <a:t>безвозмездная передача</a:t>
                      </a: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Источник поступления: </a:t>
                      </a:r>
                      <a:r>
                        <a:rPr lang="ru-RU" sz="1600" dirty="0">
                          <a:solidFill>
                            <a:schemeClr val="bg1"/>
                          </a:solidFill>
                          <a:effectLst/>
                          <a:latin typeface="Times New Roman" panose="02020603050405020304" pitchFamily="18" charset="0"/>
                          <a:cs typeface="Times New Roman" panose="02020603050405020304" pitchFamily="18" charset="0"/>
                        </a:rPr>
                        <a:t>Без акта. Из старых поступлений</a:t>
                      </a:r>
                      <a:r>
                        <a:rPr lang="ru-RU" sz="1600" dirty="0" smtClean="0">
                          <a:solidFill>
                            <a:schemeClr val="bg1"/>
                          </a:solidFill>
                          <a:effectLst/>
                          <a:latin typeface="Times New Roman" panose="02020603050405020304" pitchFamily="18" charset="0"/>
                          <a:cs typeface="Times New Roman" panose="02020603050405020304" pitchFamily="18" charset="0"/>
                        </a:rPr>
                        <a:t>.</a:t>
                      </a:r>
                    </a:p>
                    <a:p>
                      <a:pPr>
                        <a:lnSpc>
                          <a:spcPct val="107000"/>
                        </a:lnSpc>
                        <a:spcAft>
                          <a:spcPts val="0"/>
                        </a:spcAft>
                      </a:pP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r>
                        <a:rPr lang="ru-RU" sz="1600" dirty="0" smtClean="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Типология:</a:t>
                      </a:r>
                      <a:r>
                        <a:rPr lang="ru-RU" sz="1600" dirty="0">
                          <a:solidFill>
                            <a:schemeClr val="bg1"/>
                          </a:solidFill>
                          <a:effectLst/>
                          <a:latin typeface="Times New Roman" panose="02020603050405020304" pitchFamily="18" charset="0"/>
                          <a:cs typeface="Times New Roman" panose="02020603050405020304" pitchFamily="18" charset="0"/>
                        </a:rPr>
                        <a:t> Личные документы.</a:t>
                      </a:r>
                      <a:endParaRPr lang="ru-RU" sz="5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ru-RU" sz="500" dirty="0">
                          <a:solidFill>
                            <a:schemeClr val="bg1"/>
                          </a:solidFill>
                          <a:effectLst/>
                          <a:latin typeface="Times New Roman" panose="02020603050405020304" pitchFamily="18" charset="0"/>
                          <a:cs typeface="Times New Roman" panose="02020603050405020304" pitchFamily="18" charset="0"/>
                        </a:rPr>
                        <a:t> </a:t>
                      </a:r>
                    </a:p>
                    <a:p>
                      <a:pPr>
                        <a:lnSpc>
                          <a:spcPct val="107000"/>
                        </a:lnSpc>
                        <a:spcAft>
                          <a:spcPts val="0"/>
                        </a:spcAft>
                      </a:pPr>
                      <a:r>
                        <a:rPr lang="ru-RU" sz="1600" dirty="0">
                          <a:solidFill>
                            <a:schemeClr val="bg1"/>
                          </a:solidFill>
                          <a:effectLst/>
                          <a:latin typeface="Times New Roman" panose="02020603050405020304" pitchFamily="18" charset="0"/>
                          <a:cs typeface="Times New Roman" panose="02020603050405020304" pitchFamily="18" charset="0"/>
                        </a:rPr>
                        <a:t> </a:t>
                      </a:r>
                      <a:r>
                        <a:rPr lang="ru-RU" sz="1600" b="1" dirty="0">
                          <a:solidFill>
                            <a:schemeClr val="bg1"/>
                          </a:solidFill>
                          <a:effectLst/>
                          <a:latin typeface="Times New Roman" panose="02020603050405020304" pitchFamily="18" charset="0"/>
                          <a:cs typeface="Times New Roman" panose="02020603050405020304" pitchFamily="18" charset="0"/>
                        </a:rPr>
                        <a:t>Тип собственности: </a:t>
                      </a:r>
                      <a:r>
                        <a:rPr lang="ru-RU" sz="1600" dirty="0">
                          <a:solidFill>
                            <a:schemeClr val="bg1"/>
                          </a:solidFill>
                          <a:effectLst/>
                          <a:latin typeface="Times New Roman" panose="02020603050405020304" pitchFamily="18" charset="0"/>
                          <a:cs typeface="Times New Roman" panose="02020603050405020304" pitchFamily="18" charset="0"/>
                        </a:rPr>
                        <a:t>федеральная</a:t>
                      </a:r>
                    </a:p>
                    <a:p>
                      <a:pPr>
                        <a:lnSpc>
                          <a:spcPct val="107000"/>
                        </a:lnSpc>
                        <a:spcAft>
                          <a:spcPts val="0"/>
                        </a:spcAft>
                      </a:pPr>
                      <a:r>
                        <a:rPr lang="ru-RU" sz="3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818" marR="47818" marT="0" marB="0"/>
                </a:tc>
                <a:extLst>
                  <a:ext uri="{0D108BD9-81ED-4DB2-BD59-A6C34878D82A}">
                    <a16:rowId xmlns:a16="http://schemas.microsoft.com/office/drawing/2014/main" val="460365022"/>
                  </a:ext>
                </a:extLst>
              </a:tr>
            </a:tbl>
          </a:graphicData>
        </a:graphic>
      </p:graphicFrame>
    </p:spTree>
    <p:extLst>
      <p:ext uri="{BB962C8B-B14F-4D97-AF65-F5344CB8AC3E}">
        <p14:creationId xmlns:p14="http://schemas.microsoft.com/office/powerpoint/2010/main" val="3132493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862698605"/>
              </p:ext>
            </p:extLst>
          </p:nvPr>
        </p:nvGraphicFramePr>
        <p:xfrm>
          <a:off x="207035" y="319177"/>
          <a:ext cx="11697418" cy="6018759"/>
        </p:xfrm>
        <a:graphic>
          <a:graphicData uri="http://schemas.openxmlformats.org/drawingml/2006/table">
            <a:tbl>
              <a:tblPr>
                <a:tableStyleId>{5C22544A-7EE6-4342-B048-85BDC9FD1C3A}</a:tableStyleId>
              </a:tblPr>
              <a:tblGrid>
                <a:gridCol w="11697418">
                  <a:extLst>
                    <a:ext uri="{9D8B030D-6E8A-4147-A177-3AD203B41FA5}">
                      <a16:colId xmlns:a16="http://schemas.microsoft.com/office/drawing/2014/main" val="1990543476"/>
                    </a:ext>
                  </a:extLst>
                </a:gridCol>
              </a:tblGrid>
              <a:tr h="6018759">
                <a:tc>
                  <a:txBody>
                    <a:bodyPr/>
                    <a:lstStyle/>
                    <a:p>
                      <a:pPr>
                        <a:lnSpc>
                          <a:spcPct val="107000"/>
                        </a:lnSpc>
                        <a:spcAft>
                          <a:spcPts val="0"/>
                        </a:spcAft>
                      </a:pPr>
                      <a:r>
                        <a:rPr lang="ru-RU" sz="800" dirty="0">
                          <a:effectLst/>
                        </a:rPr>
                        <a:t> </a:t>
                      </a:r>
                    </a:p>
                    <a:p>
                      <a:pPr>
                        <a:lnSpc>
                          <a:spcPct val="107000"/>
                        </a:lnSpc>
                        <a:spcAft>
                          <a:spcPts val="0"/>
                        </a:spcAft>
                      </a:pPr>
                      <a:r>
                        <a:rPr lang="ru-RU" sz="300" dirty="0">
                          <a:effectLst/>
                        </a:rPr>
                        <a:t>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818" marR="47818" marT="0" marB="0"/>
                </a:tc>
                <a:extLst>
                  <a:ext uri="{0D108BD9-81ED-4DB2-BD59-A6C34878D82A}">
                    <a16:rowId xmlns:a16="http://schemas.microsoft.com/office/drawing/2014/main" val="2684516491"/>
                  </a:ext>
                </a:extLst>
              </a:tr>
            </a:tbl>
          </a:graphicData>
        </a:graphic>
      </p:graphicFrame>
      <p:sp>
        <p:nvSpPr>
          <p:cNvPr id="4" name="Прямоугольник 3"/>
          <p:cNvSpPr/>
          <p:nvPr/>
        </p:nvSpPr>
        <p:spPr>
          <a:xfrm>
            <a:off x="146649" y="207034"/>
            <a:ext cx="11835442" cy="6478697"/>
          </a:xfrm>
          <a:prstGeom prst="rect">
            <a:avLst/>
          </a:prstGeom>
        </p:spPr>
        <p:txBody>
          <a:bodyPr wrap="square">
            <a:spAutoFit/>
          </a:bodyPr>
          <a:lstStyle/>
          <a:p>
            <a:pPr>
              <a:spcAft>
                <a:spcPts val="0"/>
              </a:spcAft>
            </a:pPr>
            <a:r>
              <a:rPr lang="ru-RU" b="1" dirty="0">
                <a:solidFill>
                  <a:schemeClr val="bg1"/>
                </a:solidFill>
                <a:latin typeface="Times New Roman" panose="02020603050405020304" pitchFamily="18" charset="0"/>
                <a:ea typeface="Times New Roman" panose="02020603050405020304" pitchFamily="18" charset="0"/>
              </a:rPr>
              <a:t>Авторство: </a:t>
            </a:r>
            <a:r>
              <a:rPr lang="ru-RU" dirty="0">
                <a:solidFill>
                  <a:schemeClr val="bg1"/>
                </a:solidFill>
                <a:latin typeface="Times New Roman" panose="02020603050405020304" pitchFamily="18" charset="0"/>
                <a:ea typeface="Times New Roman" panose="02020603050405020304" pitchFamily="18" charset="0"/>
              </a:rPr>
              <a:t>Саратовский губернатор Панчулидзев Алексей </a:t>
            </a:r>
            <a:r>
              <a:rPr lang="ru-RU" dirty="0" err="1">
                <a:solidFill>
                  <a:schemeClr val="bg1"/>
                </a:solidFill>
                <a:latin typeface="Times New Roman" panose="02020603050405020304" pitchFamily="18" charset="0"/>
                <a:ea typeface="Times New Roman" panose="02020603050405020304" pitchFamily="18" charset="0"/>
              </a:rPr>
              <a:t>Малевеевич</a:t>
            </a:r>
            <a:r>
              <a:rPr lang="ru-RU" dirty="0">
                <a:solidFill>
                  <a:schemeClr val="bg1"/>
                </a:solidFill>
                <a:latin typeface="Times New Roman" panose="02020603050405020304" pitchFamily="18" charset="0"/>
                <a:ea typeface="Times New Roman" panose="02020603050405020304" pitchFamily="18" charset="0"/>
              </a:rPr>
              <a:t>.</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Calibri" panose="020F0502020204030204" pitchFamily="34" charset="0"/>
              </a:rPr>
              <a:t>Место создания:</a:t>
            </a:r>
            <a:r>
              <a:rPr lang="ru-RU" dirty="0">
                <a:solidFill>
                  <a:schemeClr val="bg1"/>
                </a:solidFill>
                <a:latin typeface="Calibri" panose="020F0502020204030204" pitchFamily="34" charset="0"/>
                <a:ea typeface="Calibri" panose="020F0502020204030204" pitchFamily="34" charset="0"/>
              </a:rPr>
              <a:t> </a:t>
            </a:r>
            <a:r>
              <a:rPr lang="ru-RU" dirty="0">
                <a:solidFill>
                  <a:schemeClr val="bg1"/>
                </a:solidFill>
                <a:latin typeface="Times New Roman" panose="02020603050405020304" pitchFamily="18" charset="0"/>
                <a:ea typeface="Calibri" panose="020F0502020204030204" pitchFamily="34" charset="0"/>
              </a:rPr>
              <a:t>Российская империя.</a:t>
            </a:r>
            <a:r>
              <a:rPr lang="ru-RU" dirty="0">
                <a:solidFill>
                  <a:schemeClr val="bg1"/>
                </a:solidFill>
                <a:latin typeface="Calibri" panose="020F0502020204030204" pitchFamily="34" charset="0"/>
                <a:ea typeface="Calibri" panose="020F0502020204030204" pitchFamily="34" charset="0"/>
              </a:rPr>
              <a:t> </a:t>
            </a:r>
            <a:r>
              <a:rPr lang="ru-RU" dirty="0">
                <a:solidFill>
                  <a:schemeClr val="bg1"/>
                </a:solidFill>
                <a:latin typeface="Times New Roman" panose="02020603050405020304" pitchFamily="18" charset="0"/>
                <a:ea typeface="Calibri" panose="020F0502020204030204" pitchFamily="34" charset="0"/>
              </a:rPr>
              <a:t>г. Саратов.</a:t>
            </a:r>
            <a:endParaRPr lang="ru-RU" dirty="0">
              <a:solidFill>
                <a:schemeClr val="bg1"/>
              </a:solidFill>
              <a:latin typeface="Calibri" panose="020F0502020204030204" pitchFamily="34" charset="0"/>
              <a:ea typeface="Calibri" panose="020F0502020204030204" pitchFamily="34" charset="0"/>
            </a:endParaRP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Times New Roman" panose="02020603050405020304" pitchFamily="18" charset="0"/>
              </a:rPr>
              <a:t>Датировка:</a:t>
            </a:r>
            <a:r>
              <a:rPr lang="ru-RU" dirty="0">
                <a:solidFill>
                  <a:schemeClr val="bg1"/>
                </a:solidFill>
                <a:latin typeface="Times New Roman" panose="02020603050405020304" pitchFamily="18" charset="0"/>
                <a:ea typeface="Times New Roman" panose="02020603050405020304" pitchFamily="18" charset="0"/>
              </a:rPr>
              <a:t> 1808,18, 15, июль.</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Times New Roman" panose="02020603050405020304" pitchFamily="18" charset="0"/>
              </a:rPr>
              <a:t>Материал, техника изготовления: </a:t>
            </a:r>
            <a:r>
              <a:rPr lang="ru-RU" dirty="0">
                <a:solidFill>
                  <a:schemeClr val="bg1"/>
                </a:solidFill>
                <a:latin typeface="Times New Roman" panose="02020603050405020304" pitchFamily="18" charset="0"/>
                <a:ea typeface="Times New Roman" panose="02020603050405020304" pitchFamily="18" charset="0"/>
              </a:rPr>
              <a:t>бумага разных сортов и расцветок, рукопись, нить</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Times New Roman" panose="02020603050405020304" pitchFamily="18" charset="0"/>
              </a:rPr>
              <a:t>Размеры:</a:t>
            </a:r>
            <a:r>
              <a:rPr lang="ru-RU" dirty="0">
                <a:solidFill>
                  <a:schemeClr val="bg1"/>
                </a:solidFill>
                <a:latin typeface="Times New Roman" panose="02020603050405020304" pitchFamily="18" charset="0"/>
                <a:ea typeface="Times New Roman" panose="02020603050405020304" pitchFamily="18" charset="0"/>
              </a:rPr>
              <a:t> 20,5х16,8; 30,8х18; 34х21,2</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Times New Roman" panose="02020603050405020304" pitchFamily="18" charset="0"/>
              </a:rPr>
              <a:t>Количество:</a:t>
            </a:r>
            <a:r>
              <a:rPr lang="ru-RU" dirty="0">
                <a:solidFill>
                  <a:schemeClr val="bg1"/>
                </a:solidFill>
                <a:latin typeface="Times New Roman" panose="02020603050405020304" pitchFamily="18" charset="0"/>
                <a:ea typeface="Times New Roman" panose="02020603050405020304" pitchFamily="18" charset="0"/>
              </a:rPr>
              <a:t> 1 ед. (9 листов, заполнение девяти страниц)</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Times New Roman" panose="02020603050405020304" pitchFamily="18" charset="0"/>
              </a:rPr>
              <a:t>Подлинность.</a:t>
            </a:r>
            <a:r>
              <a:rPr lang="ru-RU" dirty="0">
                <a:solidFill>
                  <a:schemeClr val="bg1"/>
                </a:solidFill>
                <a:latin typeface="Times New Roman" panose="02020603050405020304" pitchFamily="18" charset="0"/>
                <a:ea typeface="Times New Roman" panose="02020603050405020304" pitchFamily="18" charset="0"/>
              </a:rPr>
              <a:t> Подлинник. </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Calibri" panose="020F0502020204030204" pitchFamily="34" charset="0"/>
              </a:rPr>
              <a:t>Сохранность:</a:t>
            </a:r>
            <a:r>
              <a:rPr lang="ru-RU" dirty="0">
                <a:solidFill>
                  <a:schemeClr val="bg1"/>
                </a:solidFill>
                <a:latin typeface="Calibri" panose="020F0502020204030204" pitchFamily="34" charset="0"/>
                <a:ea typeface="Calibri" panose="020F0502020204030204" pitchFamily="34" charset="0"/>
              </a:rPr>
              <a:t> </a:t>
            </a:r>
            <a:r>
              <a:rPr lang="ru-RU" dirty="0">
                <a:solidFill>
                  <a:schemeClr val="bg1"/>
                </a:solidFill>
                <a:latin typeface="Times New Roman" panose="02020603050405020304" pitchFamily="18" charset="0"/>
                <a:ea typeface="Calibri" panose="020F0502020204030204" pitchFamily="34" charset="0"/>
              </a:rPr>
              <a:t>Требует реставрации. Бумага разных сортов и расцветок, блок расшатан, листы потёрты, загрязнены, пятна, заломы, следы выцветания, края потрёпаны, с порывами, загибами, заломами, повреждениями.</a:t>
            </a:r>
            <a:endParaRPr lang="ru-RU" dirty="0">
              <a:solidFill>
                <a:schemeClr val="bg1"/>
              </a:solidFill>
              <a:latin typeface="Calibri" panose="020F0502020204030204" pitchFamily="34" charset="0"/>
              <a:ea typeface="Calibri" panose="020F0502020204030204" pitchFamily="34" charset="0"/>
            </a:endParaRP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pPr>
              <a:spcAft>
                <a:spcPts val="0"/>
              </a:spcAft>
            </a:pPr>
            <a:r>
              <a:rPr lang="ru-RU" b="1" dirty="0">
                <a:solidFill>
                  <a:schemeClr val="bg1"/>
                </a:solidFill>
                <a:latin typeface="Times New Roman" panose="02020603050405020304" pitchFamily="18" charset="0"/>
                <a:ea typeface="Calibri" panose="020F0502020204030204" pitchFamily="34" charset="0"/>
              </a:rPr>
              <a:t>Описание:</a:t>
            </a:r>
            <a:r>
              <a:rPr lang="ru-RU" b="1" dirty="0">
                <a:solidFill>
                  <a:schemeClr val="bg1"/>
                </a:solidFill>
                <a:latin typeface="Calibri" panose="020F0502020204030204" pitchFamily="34" charset="0"/>
                <a:ea typeface="Calibri" panose="020F0502020204030204" pitchFamily="34" charset="0"/>
              </a:rPr>
              <a:t> </a:t>
            </a:r>
            <a:r>
              <a:rPr lang="ru-RU" dirty="0">
                <a:solidFill>
                  <a:schemeClr val="bg1"/>
                </a:solidFill>
                <a:latin typeface="Times New Roman" panose="02020603050405020304" pitchFamily="18" charset="0"/>
                <a:ea typeface="Calibri" panose="020F0502020204030204" pitchFamily="34" charset="0"/>
              </a:rPr>
              <a:t>Книжный формат. Листы разных размеров, разной расцветки – сшиты белой нитью. Девять листов, заполнение девяти страниц. Рукопись чернилами чёрного цвета со следами выцветания. </a:t>
            </a:r>
            <a:endParaRPr lang="ru-RU" dirty="0" smtClean="0">
              <a:solidFill>
                <a:schemeClr val="bg1"/>
              </a:solidFill>
              <a:latin typeface="Times New Roman" panose="02020603050405020304" pitchFamily="18" charset="0"/>
              <a:ea typeface="Calibri" panose="020F0502020204030204" pitchFamily="34" charset="0"/>
            </a:endParaRPr>
          </a:p>
          <a:p>
            <a:pPr>
              <a:spcAft>
                <a:spcPts val="0"/>
              </a:spcAft>
            </a:pPr>
            <a:r>
              <a:rPr lang="ru-RU" dirty="0" smtClean="0">
                <a:solidFill>
                  <a:schemeClr val="bg1"/>
                </a:solidFill>
                <a:latin typeface="Times New Roman" panose="02020603050405020304" pitchFamily="18" charset="0"/>
                <a:ea typeface="Calibri" panose="020F0502020204030204" pitchFamily="34" charset="0"/>
              </a:rPr>
              <a:t>Язык</a:t>
            </a:r>
            <a:r>
              <a:rPr lang="ru-RU" dirty="0">
                <a:solidFill>
                  <a:schemeClr val="bg1"/>
                </a:solidFill>
                <a:latin typeface="Times New Roman" panose="02020603050405020304" pitchFamily="18" charset="0"/>
                <a:ea typeface="Calibri" panose="020F0502020204030204" pitchFamily="34" charset="0"/>
              </a:rPr>
              <a:t>: русский дореформенный.</a:t>
            </a:r>
            <a:endParaRPr lang="ru-RU" dirty="0">
              <a:solidFill>
                <a:schemeClr val="bg1"/>
              </a:solidFill>
              <a:latin typeface="Calibri" panose="020F0502020204030204" pitchFamily="34" charset="0"/>
              <a:ea typeface="Calibri" panose="020F0502020204030204" pitchFamily="34" charset="0"/>
            </a:endParaRPr>
          </a:p>
          <a:p>
            <a:pPr>
              <a:spcAft>
                <a:spcPts val="0"/>
              </a:spcAft>
            </a:pPr>
            <a:r>
              <a:rPr lang="ru-RU" sz="500" dirty="0">
                <a:solidFill>
                  <a:schemeClr val="bg1"/>
                </a:solidFill>
                <a:latin typeface="Times New Roman" panose="02020603050405020304" pitchFamily="18" charset="0"/>
                <a:ea typeface="Calibri" panose="020F0502020204030204" pitchFamily="34" charset="0"/>
              </a:rPr>
              <a:t> </a:t>
            </a:r>
            <a:endParaRPr lang="ru-RU" sz="500" dirty="0">
              <a:solidFill>
                <a:schemeClr val="bg1"/>
              </a:solidFill>
              <a:latin typeface="Calibri" panose="020F0502020204030204" pitchFamily="34" charset="0"/>
              <a:ea typeface="Calibri" panose="020F0502020204030204" pitchFamily="34" charset="0"/>
            </a:endParaRPr>
          </a:p>
          <a:p>
            <a:pPr>
              <a:spcAft>
                <a:spcPts val="0"/>
              </a:spcAft>
            </a:pPr>
            <a:r>
              <a:rPr lang="ru-RU" b="1" dirty="0">
                <a:solidFill>
                  <a:schemeClr val="bg1"/>
                </a:solidFill>
                <a:latin typeface="Times New Roman" panose="02020603050405020304" pitchFamily="18" charset="0"/>
                <a:ea typeface="Calibri" panose="020F0502020204030204" pitchFamily="34" charset="0"/>
              </a:rPr>
              <a:t>Рескрипт (лат. </a:t>
            </a:r>
            <a:r>
              <a:rPr lang="en-US" b="1" dirty="0">
                <a:solidFill>
                  <a:schemeClr val="bg1"/>
                </a:solidFill>
                <a:latin typeface="Times New Roman" panose="02020603050405020304" pitchFamily="18" charset="0"/>
                <a:ea typeface="Calibri" panose="020F0502020204030204" pitchFamily="34" charset="0"/>
              </a:rPr>
              <a:t>r</a:t>
            </a:r>
            <a:r>
              <a:rPr lang="la-Latn" b="1" dirty="0">
                <a:solidFill>
                  <a:schemeClr val="bg1"/>
                </a:solidFill>
                <a:latin typeface="Times New Roman" panose="02020603050405020304" pitchFamily="18" charset="0"/>
                <a:ea typeface="Calibri" panose="020F0502020204030204" pitchFamily="34" charset="0"/>
              </a:rPr>
              <a:t>escriptum</a:t>
            </a:r>
            <a:r>
              <a:rPr lang="ru-RU" b="1" dirty="0">
                <a:solidFill>
                  <a:schemeClr val="bg1"/>
                </a:solidFill>
                <a:latin typeface="Times New Roman" panose="02020603050405020304" pitchFamily="18" charset="0"/>
                <a:ea typeface="Calibri" panose="020F0502020204030204" pitchFamily="34" charset="0"/>
              </a:rPr>
              <a:t>). </a:t>
            </a:r>
            <a:r>
              <a:rPr lang="ru-RU" dirty="0">
                <a:solidFill>
                  <a:schemeClr val="bg1"/>
                </a:solidFill>
                <a:latin typeface="Times New Roman" panose="02020603050405020304" pitchFamily="18" charset="0"/>
                <a:ea typeface="Calibri" panose="020F0502020204030204" pitchFamily="34" charset="0"/>
              </a:rPr>
              <a:t>В Российской империи, с начала Х</a:t>
            </a:r>
            <a:r>
              <a:rPr lang="en-US" dirty="0">
                <a:solidFill>
                  <a:schemeClr val="bg1"/>
                </a:solidFill>
                <a:latin typeface="Times New Roman" panose="02020603050405020304" pitchFamily="18" charset="0"/>
                <a:ea typeface="Calibri" panose="020F0502020204030204" pitchFamily="34" charset="0"/>
              </a:rPr>
              <a:t>VIII</a:t>
            </a:r>
            <a:r>
              <a:rPr lang="ru-RU" dirty="0">
                <a:solidFill>
                  <a:schemeClr val="bg1"/>
                </a:solidFill>
                <a:latin typeface="Times New Roman" panose="02020603050405020304" pitchFamily="18" charset="0"/>
                <a:ea typeface="Calibri" panose="020F0502020204030204" pitchFamily="34" charset="0"/>
              </a:rPr>
              <a:t> века – правовой акт (личное письмо императора), </a:t>
            </a:r>
            <a:endParaRPr lang="ru-RU" dirty="0" smtClean="0">
              <a:solidFill>
                <a:schemeClr val="bg1"/>
              </a:solidFill>
              <a:latin typeface="Times New Roman" panose="02020603050405020304" pitchFamily="18" charset="0"/>
              <a:ea typeface="Calibri" panose="020F0502020204030204" pitchFamily="34" charset="0"/>
            </a:endParaRPr>
          </a:p>
          <a:p>
            <a:pPr>
              <a:spcAft>
                <a:spcPts val="0"/>
              </a:spcAft>
            </a:pPr>
            <a:r>
              <a:rPr lang="ru-RU" dirty="0" smtClean="0">
                <a:solidFill>
                  <a:schemeClr val="bg1"/>
                </a:solidFill>
                <a:latin typeface="Times New Roman" panose="02020603050405020304" pitchFamily="18" charset="0"/>
                <a:ea typeface="Calibri" panose="020F0502020204030204" pitchFamily="34" charset="0"/>
              </a:rPr>
              <a:t>в </a:t>
            </a:r>
            <a:r>
              <a:rPr lang="ru-RU" dirty="0">
                <a:solidFill>
                  <a:schemeClr val="bg1"/>
                </a:solidFill>
                <a:latin typeface="Times New Roman" panose="02020603050405020304" pitchFamily="18" charset="0"/>
                <a:ea typeface="Calibri" panose="020F0502020204030204" pitchFamily="34" charset="0"/>
              </a:rPr>
              <a:t>частности, данное на имя высокопоставленного лица (обычно члена императорской фамилии, министра, митрополита и т.д.) с выражением благодарности, объявлением о награде или возложением на него поручения. </a:t>
            </a:r>
            <a:endParaRPr lang="ru-RU" dirty="0">
              <a:solidFill>
                <a:schemeClr val="bg1"/>
              </a:solidFill>
              <a:latin typeface="Calibri" panose="020F0502020204030204" pitchFamily="34" charset="0"/>
              <a:ea typeface="Calibri" panose="020F0502020204030204" pitchFamily="34" charset="0"/>
            </a:endParaRPr>
          </a:p>
          <a:p>
            <a:pPr>
              <a:spcAft>
                <a:spcPts val="0"/>
              </a:spcAft>
            </a:pPr>
            <a:r>
              <a:rPr lang="ru-RU" sz="500" dirty="0">
                <a:solidFill>
                  <a:schemeClr val="bg1"/>
                </a:solidFill>
                <a:latin typeface="Times New Roman" panose="02020603050405020304" pitchFamily="18" charset="0"/>
                <a:ea typeface="Calibri" panose="020F0502020204030204" pitchFamily="34" charset="0"/>
              </a:rPr>
              <a:t> </a:t>
            </a:r>
            <a:endParaRPr lang="ru-RU" sz="500" dirty="0">
              <a:solidFill>
                <a:schemeClr val="bg1"/>
              </a:solidFill>
              <a:latin typeface="Calibri" panose="020F0502020204030204" pitchFamily="34" charset="0"/>
              <a:ea typeface="Calibri" panose="020F0502020204030204" pitchFamily="34" charset="0"/>
            </a:endParaRPr>
          </a:p>
          <a:p>
            <a:pPr>
              <a:spcAft>
                <a:spcPts val="0"/>
              </a:spcAft>
            </a:pPr>
            <a:r>
              <a:rPr lang="ru-RU" dirty="0">
                <a:solidFill>
                  <a:schemeClr val="bg1"/>
                </a:solidFill>
                <a:latin typeface="Times New Roman" panose="02020603050405020304" pitchFamily="18" charset="0"/>
                <a:ea typeface="Times New Roman" panose="02020603050405020304" pitchFamily="18" charset="0"/>
              </a:rPr>
              <a:t>Панчулидзев Алексей Давыдович – сын Имеретинского дворянина </a:t>
            </a:r>
            <a:r>
              <a:rPr lang="ru-RU" dirty="0" err="1">
                <a:solidFill>
                  <a:schemeClr val="bg1"/>
                </a:solidFill>
                <a:latin typeface="Times New Roman" panose="02020603050405020304" pitchFamily="18" charset="0"/>
                <a:ea typeface="Times New Roman" panose="02020603050405020304" pitchFamily="18" charset="0"/>
              </a:rPr>
              <a:t>Давыда</a:t>
            </a:r>
            <a:r>
              <a:rPr lang="ru-RU" dirty="0">
                <a:solidFill>
                  <a:schemeClr val="bg1"/>
                </a:solidFill>
                <a:latin typeface="Times New Roman" panose="02020603050405020304" pitchFamily="18" charset="0"/>
                <a:ea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rPr>
              <a:t>Малевеевича</a:t>
            </a:r>
            <a:r>
              <a:rPr lang="ru-RU" dirty="0">
                <a:solidFill>
                  <a:schemeClr val="bg1"/>
                </a:solidFill>
                <a:latin typeface="Times New Roman" panose="02020603050405020304" pitchFamily="18" charset="0"/>
                <a:ea typeface="Times New Roman" panose="02020603050405020304" pitchFamily="18" charset="0"/>
              </a:rPr>
              <a:t>, Действительный Статский Советник, был Саратовским Вице-Губернатором, затем назначен Саратовским губернатором 24 мая 1808 года и правил губернией по 15 ноября 1826 года.</a:t>
            </a:r>
          </a:p>
          <a:p>
            <a:pPr>
              <a:spcAft>
                <a:spcPts val="0"/>
              </a:spcAft>
            </a:pPr>
            <a:r>
              <a:rPr lang="ru-RU" sz="500" dirty="0">
                <a:solidFill>
                  <a:schemeClr val="bg1"/>
                </a:solidFill>
                <a:latin typeface="Times New Roman" panose="02020603050405020304" pitchFamily="18" charset="0"/>
                <a:ea typeface="Times New Roman" panose="02020603050405020304" pitchFamily="18" charset="0"/>
              </a:rPr>
              <a:t> </a:t>
            </a:r>
          </a:p>
          <a:p>
            <a:r>
              <a:rPr lang="ru-RU" b="1" dirty="0">
                <a:solidFill>
                  <a:schemeClr val="bg1"/>
                </a:solidFill>
                <a:latin typeface="Times New Roman" panose="02020603050405020304" pitchFamily="18" charset="0"/>
                <a:ea typeface="Times New Roman" panose="02020603050405020304" pitchFamily="18" charset="0"/>
              </a:rPr>
              <a:t>Музейное значение:</a:t>
            </a:r>
            <a:r>
              <a:rPr lang="ru-RU" dirty="0">
                <a:solidFill>
                  <a:schemeClr val="bg1"/>
                </a:solidFill>
                <a:latin typeface="Times New Roman" panose="02020603050405020304" pitchFamily="18" charset="0"/>
                <a:ea typeface="Times New Roman" panose="02020603050405020304" pitchFamily="18" charset="0"/>
              </a:rPr>
              <a:t> Историческое, мемориальное</a:t>
            </a:r>
            <a:r>
              <a:rPr lang="ru-RU" dirty="0" smtClean="0">
                <a:solidFill>
                  <a:schemeClr val="bg1"/>
                </a:solidFill>
                <a:latin typeface="Times New Roman" panose="02020603050405020304" pitchFamily="18" charset="0"/>
                <a:ea typeface="Times New Roman" panose="02020603050405020304" pitchFamily="18" charset="0"/>
              </a:rPr>
              <a:t>. </a:t>
            </a:r>
            <a:r>
              <a:rPr lang="ru-RU" b="1" dirty="0">
                <a:solidFill>
                  <a:schemeClr val="bg1"/>
                </a:solidFill>
                <a:latin typeface="Times New Roman" panose="02020603050405020304" pitchFamily="18" charset="0"/>
                <a:ea typeface="Times New Roman" panose="02020603050405020304" pitchFamily="18" charset="0"/>
              </a:rPr>
              <a:t>Составитель:</a:t>
            </a:r>
            <a:r>
              <a:rPr lang="ru-RU" dirty="0">
                <a:solidFill>
                  <a:schemeClr val="bg1"/>
                </a:solidFill>
                <a:latin typeface="Times New Roman" panose="02020603050405020304" pitchFamily="18" charset="0"/>
                <a:ea typeface="Times New Roman" panose="02020603050405020304" pitchFamily="18" charset="0"/>
              </a:rPr>
              <a:t> </a:t>
            </a:r>
            <a:r>
              <a:rPr lang="ru-RU" dirty="0" err="1">
                <a:solidFill>
                  <a:schemeClr val="bg1"/>
                </a:solidFill>
                <a:latin typeface="Times New Roman" panose="02020603050405020304" pitchFamily="18" charset="0"/>
                <a:ea typeface="Times New Roman" panose="02020603050405020304" pitchFamily="18" charset="0"/>
              </a:rPr>
              <a:t>Емец</a:t>
            </a:r>
            <a:r>
              <a:rPr lang="ru-RU" dirty="0">
                <a:solidFill>
                  <a:schemeClr val="bg1"/>
                </a:solidFill>
                <a:latin typeface="Times New Roman" panose="02020603050405020304" pitchFamily="18" charset="0"/>
                <a:ea typeface="Times New Roman" panose="02020603050405020304" pitchFamily="18" charset="0"/>
              </a:rPr>
              <a:t> О. Н. 05.02.2019 г.</a:t>
            </a:r>
            <a:endParaRPr lang="ru-RU" dirty="0">
              <a:solidFill>
                <a:schemeClr val="bg1"/>
              </a:solidFill>
            </a:endParaRPr>
          </a:p>
          <a:p>
            <a:pPr>
              <a:spcAft>
                <a:spcPts val="0"/>
              </a:spcAft>
            </a:pPr>
            <a:endParaRPr lang="ru-RU" dirty="0" smtClean="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9909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67246" y="397617"/>
            <a:ext cx="6999224" cy="553998"/>
          </a:xfrm>
          <a:prstGeom prst="rect">
            <a:avLst/>
          </a:prstGeom>
        </p:spPr>
        <p:txBody>
          <a:bodyPr wrap="none">
            <a:spAutoFit/>
          </a:bodyPr>
          <a:lstStyle/>
          <a:p>
            <a:r>
              <a:rPr lang="ru-RU" sz="3000" dirty="0" smtClean="0">
                <a:solidFill>
                  <a:srgbClr val="FFFF00"/>
                </a:solidFill>
                <a:latin typeface="Times New Roman" panose="02020603050405020304" pitchFamily="18" charset="0"/>
                <a:cs typeface="Times New Roman" panose="02020603050405020304" pitchFamily="18" charset="0"/>
              </a:rPr>
              <a:t>         Термины </a:t>
            </a:r>
            <a:r>
              <a:rPr lang="ru-RU" sz="3000" dirty="0">
                <a:solidFill>
                  <a:srgbClr val="FFFF00"/>
                </a:solidFill>
                <a:latin typeface="Times New Roman" panose="02020603050405020304" pitchFamily="18" charset="0"/>
                <a:cs typeface="Times New Roman" panose="02020603050405020304" pitchFamily="18" charset="0"/>
              </a:rPr>
              <a:t>для описания сохранности</a:t>
            </a:r>
          </a:p>
        </p:txBody>
      </p:sp>
      <p:sp>
        <p:nvSpPr>
          <p:cNvPr id="3" name="Прямоугольник 2"/>
          <p:cNvSpPr/>
          <p:nvPr/>
        </p:nvSpPr>
        <p:spPr>
          <a:xfrm>
            <a:off x="715991" y="1017917"/>
            <a:ext cx="10731261" cy="1015663"/>
          </a:xfrm>
          <a:prstGeom prst="rect">
            <a:avLst/>
          </a:prstGeom>
        </p:spPr>
        <p:txBody>
          <a:bodyPr wrap="square">
            <a:spAutoFit/>
          </a:bodyPr>
          <a:lstStyle/>
          <a:p>
            <a:r>
              <a:rPr lang="ru-RU" sz="3000" b="1" dirty="0">
                <a:latin typeface="Times New Roman" panose="02020603050405020304" pitchFamily="18" charset="0"/>
                <a:cs typeface="Times New Roman" panose="02020603050405020304" pitchFamily="18" charset="0"/>
              </a:rPr>
              <a:t>Деформация</a:t>
            </a:r>
            <a:r>
              <a:rPr lang="ru-RU" sz="3000" dirty="0">
                <a:latin typeface="Times New Roman" panose="02020603050405020304" pitchFamily="18" charset="0"/>
                <a:cs typeface="Times New Roman" panose="02020603050405020304" pitchFamily="18" charset="0"/>
              </a:rPr>
              <a:t> </a:t>
            </a:r>
            <a:r>
              <a:rPr lang="ru-RU" sz="3000" dirty="0">
                <a:solidFill>
                  <a:schemeClr val="bg1"/>
                </a:solidFill>
                <a:latin typeface="Times New Roman" panose="02020603050405020304" pitchFamily="18" charset="0"/>
                <a:cs typeface="Times New Roman" panose="02020603050405020304" pitchFamily="18" charset="0"/>
              </a:rPr>
              <a:t>— изменение формы предмета под воздействием условий внешней среды.</a:t>
            </a:r>
          </a:p>
        </p:txBody>
      </p:sp>
      <p:pic>
        <p:nvPicPr>
          <p:cNvPr id="4" name="Рисунок 3" descr="край-книги-старый-1724153"/>
          <p:cNvPicPr/>
          <p:nvPr/>
        </p:nvPicPr>
        <p:blipFill>
          <a:blip r:embed="rId2">
            <a:extLst>
              <a:ext uri="{28A0092B-C50C-407E-A947-70E740481C1C}">
                <a14:useLocalDpi xmlns:a14="http://schemas.microsoft.com/office/drawing/2010/main" val="0"/>
              </a:ext>
            </a:extLst>
          </a:blip>
          <a:srcRect/>
          <a:stretch>
            <a:fillRect/>
          </a:stretch>
        </p:blipFill>
        <p:spPr bwMode="auto">
          <a:xfrm>
            <a:off x="396815" y="2099882"/>
            <a:ext cx="11050437" cy="4353454"/>
          </a:xfrm>
          <a:prstGeom prst="rect">
            <a:avLst/>
          </a:prstGeom>
          <a:noFill/>
          <a:ln>
            <a:noFill/>
          </a:ln>
        </p:spPr>
      </p:pic>
    </p:spTree>
    <p:extLst>
      <p:ext uri="{BB962C8B-B14F-4D97-AF65-F5344CB8AC3E}">
        <p14:creationId xmlns:p14="http://schemas.microsoft.com/office/powerpoint/2010/main" val="1735089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zalom-1100-733"/>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10045423" cy="6120680"/>
          </a:xfrm>
          <a:prstGeom prst="rect">
            <a:avLst/>
          </a:prstGeom>
          <a:noFill/>
          <a:ln>
            <a:noFill/>
          </a:ln>
        </p:spPr>
      </p:pic>
    </p:spTree>
    <p:extLst>
      <p:ext uri="{BB962C8B-B14F-4D97-AF65-F5344CB8AC3E}">
        <p14:creationId xmlns:p14="http://schemas.microsoft.com/office/powerpoint/2010/main" val="2113185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scale_1200"/>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10002291" cy="6192687"/>
          </a:xfrm>
          <a:prstGeom prst="rect">
            <a:avLst/>
          </a:prstGeom>
          <a:noFill/>
          <a:ln>
            <a:noFill/>
          </a:ln>
        </p:spPr>
      </p:pic>
    </p:spTree>
    <p:extLst>
      <p:ext uri="{BB962C8B-B14F-4D97-AF65-F5344CB8AC3E}">
        <p14:creationId xmlns:p14="http://schemas.microsoft.com/office/powerpoint/2010/main" val="1910493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78" y="269997"/>
            <a:ext cx="5408760" cy="6441354"/>
          </a:xfrm>
          <a:prstGeom prst="rect">
            <a:avLst/>
          </a:prstGeom>
        </p:spPr>
      </p:pic>
      <p:sp>
        <p:nvSpPr>
          <p:cNvPr id="3" name="Прямоугольник 2"/>
          <p:cNvSpPr/>
          <p:nvPr/>
        </p:nvSpPr>
        <p:spPr>
          <a:xfrm>
            <a:off x="5564038" y="1207698"/>
            <a:ext cx="6461185" cy="1120563"/>
          </a:xfrm>
          <a:prstGeom prst="rect">
            <a:avLst/>
          </a:prstGeom>
        </p:spPr>
        <p:txBody>
          <a:bodyPr wrap="square">
            <a:spAutoFit/>
          </a:bodyPr>
          <a:lstStyle/>
          <a:p>
            <a:pPr>
              <a:lnSpc>
                <a:spcPct val="115000"/>
              </a:lnSpc>
              <a:spcAft>
                <a:spcPts val="1000"/>
              </a:spcAft>
            </a:pPr>
            <a:r>
              <a:rPr lang="ru-RU" sz="3000" b="1" dirty="0" err="1">
                <a:latin typeface="Times New Roman" panose="02020603050405020304" pitchFamily="18" charset="0"/>
                <a:ea typeface="Calibri" panose="020F0502020204030204" pitchFamily="34" charset="0"/>
                <a:cs typeface="Times New Roman" panose="02020603050405020304" pitchFamily="18" charset="0"/>
              </a:rPr>
              <a:t>Засиды</a:t>
            </a:r>
            <a:r>
              <a:rPr lang="ru-RU" sz="3000" dirty="0">
                <a:latin typeface="Times New Roman" panose="02020603050405020304" pitchFamily="18" charset="0"/>
                <a:ea typeface="Calibri" panose="020F0502020204030204" pitchFamily="34" charset="0"/>
                <a:cs typeface="Times New Roman" panose="02020603050405020304" pitchFamily="18" charset="0"/>
              </a:rPr>
              <a:t> - (следы жизнедеятельности мух – мушиный помёт) </a:t>
            </a:r>
            <a:endParaRPr lang="ru-RU" sz="3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894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5441" y="483079"/>
            <a:ext cx="9998015" cy="4179734"/>
          </a:xfrm>
          <a:prstGeom prst="rect">
            <a:avLst/>
          </a:prstGeom>
        </p:spPr>
        <p:txBody>
          <a:bodyPr wrap="square">
            <a:spAutoFit/>
          </a:bodyPr>
          <a:lstStyle/>
          <a:p>
            <a:pPr>
              <a:lnSpc>
                <a:spcPct val="107000"/>
              </a:lnSpc>
              <a:spcAft>
                <a:spcPts val="800"/>
              </a:spcAft>
            </a:pPr>
            <a:r>
              <a:rPr lang="ru-RU" sz="3000" b="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Условия </a:t>
            </a:r>
            <a:r>
              <a:rPr lang="ru-RU" sz="32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хранения музейных </a:t>
            </a:r>
            <a:r>
              <a:rPr lang="ru-RU" sz="3200" b="1" dirty="0" smtClean="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предметов.</a:t>
            </a:r>
          </a:p>
          <a:p>
            <a:pPr>
              <a:lnSpc>
                <a:spcPct val="107000"/>
              </a:lnSpc>
              <a:spcAft>
                <a:spcPts val="800"/>
              </a:spcAft>
            </a:pPr>
            <a:r>
              <a:rPr lang="ru-RU" sz="30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Задачи хранения музейных предметов состоят в создании таких условий, которые бы обеспечивали сохранность музейных собраний от хищений, повреждений и разрушений. Под фондохранилища необходимо отводить просторные, сухие, </a:t>
            </a:r>
            <a:r>
              <a:rPr lang="ru-RU" sz="30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тёплые </a:t>
            </a:r>
            <a:r>
              <a:rPr lang="ru-RU" sz="3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помещения с хорошей вентиляцией. Предметы из бумаги хранят в сухом, хорошо проветриваемом помещении. </a:t>
            </a:r>
          </a:p>
        </p:txBody>
      </p:sp>
    </p:spTree>
    <p:extLst>
      <p:ext uri="{BB962C8B-B14F-4D97-AF65-F5344CB8AC3E}">
        <p14:creationId xmlns:p14="http://schemas.microsoft.com/office/powerpoint/2010/main" val="407437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3298" y="457200"/>
            <a:ext cx="11395495" cy="5751575"/>
          </a:xfrm>
          <a:prstGeom prst="rect">
            <a:avLst/>
          </a:prstGeom>
        </p:spPr>
        <p:txBody>
          <a:bodyPr wrap="square">
            <a:spAutoFit/>
          </a:bodyPr>
          <a:lstStyle/>
          <a:p>
            <a:pPr>
              <a:lnSpc>
                <a:spcPct val="107000"/>
              </a:lnSpc>
              <a:spcAft>
                <a:spcPts val="800"/>
              </a:spcAft>
            </a:pP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При хранении музейных предметов на бумажной основе необходимо </a:t>
            </a:r>
            <a:endPar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учитывать </a:t>
            </a: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следующее: бумажная основа разрушается от действия света и пересыхания. Поэтому категорически запрещается хранить бумажные материалы в открытом виде на столах, полках, перегибать, скатывать их в трубку. </a:t>
            </a:r>
            <a:endPar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Архивные </a:t>
            </a: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материалы хранятся в шкафах и на стеллажах в картонных папках или коробках, а наиболее ценные документы – в несгораемых шкафах. Документы в папках перекладываются бумагой. Для перекладывания рекомендуется применять </a:t>
            </a:r>
            <a:r>
              <a:rPr lang="ru-RU" sz="25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микалентную</a:t>
            </a: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бумагу и хранить в горизонтальном положении в папках. Количество документов в каждой папке не должно превышать 30–45 листов. </a:t>
            </a:r>
          </a:p>
          <a:p>
            <a:pPr>
              <a:lnSpc>
                <a:spcPct val="107000"/>
              </a:lnSpc>
              <a:spcAft>
                <a:spcPts val="800"/>
              </a:spcAft>
            </a:pPr>
            <a:r>
              <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Необходимо </a:t>
            </a: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не реже одного раза в неделю производить проветривание шкафов и ящиков в течение 5-6-ти часов. Шкафы, ящики, корешки папок необходимо обрабатывать пылесосом, протирать тряпкой, смоченной 2%-</a:t>
            </a:r>
            <a:r>
              <a:rPr lang="ru-RU" sz="2500" dirty="0" err="1">
                <a:solidFill>
                  <a:schemeClr val="tx2"/>
                </a:solidFill>
                <a:latin typeface="Times New Roman" panose="02020603050405020304" pitchFamily="18" charset="0"/>
                <a:ea typeface="Calibri" panose="020F0502020204030204" pitchFamily="34" charset="0"/>
                <a:cs typeface="Times New Roman" panose="02020603050405020304" pitchFamily="18" charset="0"/>
              </a:rPr>
              <a:t>ным</a:t>
            </a:r>
            <a:r>
              <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rPr>
              <a:t> раствором </a:t>
            </a:r>
            <a:r>
              <a:rPr lang="ru-RU" sz="2500" dirty="0" smtClean="0">
                <a:solidFill>
                  <a:schemeClr val="tx2"/>
                </a:solidFill>
                <a:latin typeface="Times New Roman" panose="02020603050405020304" pitchFamily="18" charset="0"/>
                <a:ea typeface="Calibri" panose="020F0502020204030204" pitchFamily="34" charset="0"/>
                <a:cs typeface="Times New Roman" panose="02020603050405020304" pitchFamily="18" charset="0"/>
              </a:rPr>
              <a:t>формалина, а затем хорошо просушенной тряпкой.</a:t>
            </a:r>
            <a:endParaRPr lang="ru-RU" sz="2500" dirty="0">
              <a:solidFill>
                <a:schemeClr val="tx2"/>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7263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1985" y="2889849"/>
            <a:ext cx="8824823" cy="861774"/>
          </a:xfrm>
          <a:prstGeom prst="rect">
            <a:avLst/>
          </a:prstGeom>
        </p:spPr>
        <p:txBody>
          <a:bodyPr wrap="square">
            <a:spAutoFit/>
          </a:bodyPr>
          <a:lstStyle/>
          <a:p>
            <a:r>
              <a:rPr lang="ru-RU" sz="5000" b="1" i="1" dirty="0" smtClean="0">
                <a:solidFill>
                  <a:srgbClr val="FFFF00"/>
                </a:solidFill>
                <a:latin typeface="Times New Roman" panose="02020603050405020304" pitchFamily="18" charset="0"/>
                <a:cs typeface="Times New Roman" panose="02020603050405020304" pitchFamily="18" charset="0"/>
              </a:rPr>
              <a:t>      Благодарю </a:t>
            </a:r>
            <a:r>
              <a:rPr lang="ru-RU" sz="5000" b="1" i="1" dirty="0">
                <a:solidFill>
                  <a:srgbClr val="FFFF00"/>
                </a:solidFill>
                <a:latin typeface="Times New Roman" panose="02020603050405020304" pitchFamily="18" charset="0"/>
                <a:cs typeface="Times New Roman" panose="02020603050405020304" pitchFamily="18" charset="0"/>
              </a:rPr>
              <a:t>за внимание! </a:t>
            </a:r>
            <a:endParaRPr lang="ru-RU" sz="5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45135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532</TotalTime>
  <Words>1242</Words>
  <Application>Microsoft Office PowerPoint</Application>
  <PresentationFormat>Широкоэкранный</PresentationFormat>
  <Paragraphs>183</Paragraphs>
  <Slides>45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Arial</vt:lpstr>
      <vt:lpstr>Calibri</vt:lpstr>
      <vt:lpstr>Century Gothic</vt:lpstr>
      <vt:lpstr>Times New Roman</vt:lpstr>
      <vt:lpstr>Wingdings 3</vt:lpstr>
      <vt:lpstr>Ион</vt:lpstr>
      <vt:lpstr>  НАУЧНОЕ ОПИСАНИЕ ДОКУМЕНТАЛЬНО-ПИСЬМЕННЫХ ИСТОЧНИКОВ И УСЛОВИЯ ИХ ХРАНЕНИЯ.</vt:lpstr>
      <vt:lpstr>Презентация PowerPoint</vt:lpstr>
      <vt:lpstr>Презентация PowerPoint</vt:lpstr>
      <vt:lpstr>         ПИСЬМЕННЫЕ ИСТОЧНИКИ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Техника изготовления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НАУЧНОЕ ОПИСАНИЕ ДОКУМЕНТАЛЬНО-ПИСЬМЕННЫХ ИСТОЧНИКОВ.</dc:title>
  <dc:creator>1</dc:creator>
  <cp:lastModifiedBy>1</cp:lastModifiedBy>
  <cp:revision>31</cp:revision>
  <dcterms:created xsi:type="dcterms:W3CDTF">2021-04-22T05:24:09Z</dcterms:created>
  <dcterms:modified xsi:type="dcterms:W3CDTF">2021-04-23T06:05:07Z</dcterms:modified>
</cp:coreProperties>
</file>