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163B-B556-4B89-B87A-484237A907DE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A50529-49C4-479B-9BC5-4DF50D1D6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364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50529-49C4-479B-9BC5-4DF50D1D6FB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36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659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70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383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65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53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3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29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8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43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39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prstMaterial="plastic">
              <a:bevelT w="38100" h="38100"/>
              <a:bevelB w="57150" h="38100" prst="artDeco"/>
            </a:sp3d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E9507-823C-4665-AFAA-3086BACE836B}" type="datetimeFigureOut">
              <a:rPr lang="ru-RU" smtClean="0"/>
              <a:t>03.05.2020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B4F1D-6A21-4488-A770-3EFED44EA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70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bg1"/>
            </a:solidFill>
          </a:ln>
          <a:solidFill>
            <a:schemeClr val="bg1"/>
          </a:solidFill>
          <a:effectLst>
            <a:glow rad="76200">
              <a:schemeClr val="bg1">
                <a:lumMod val="50000"/>
                <a:alpha val="83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Наши лица Победы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581128"/>
            <a:ext cx="8133556" cy="648072"/>
          </a:xfrm>
        </p:spPr>
        <p:txBody>
          <a:bodyPr/>
          <a:lstStyle/>
          <a:p>
            <a:r>
              <a:rPr lang="ru-RU" dirty="0" smtClean="0"/>
              <a:t>                               Калачевский краеведческий музей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08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886700" cy="1325563"/>
          </a:xfrm>
          <a:effectLst/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800" dirty="0" smtClean="0">
                <a:latin typeface="CentSchbkCyrill BT" pitchFamily="18" charset="-52"/>
                <a:ea typeface="Batang" pitchFamily="18" charset="-127"/>
                <a:cs typeface="Times New Roman"/>
              </a:rPr>
              <a:t>       </a:t>
            </a:r>
            <a:r>
              <a:rPr lang="ru-RU" sz="2000" b="1" dirty="0" smtClean="0">
                <a:solidFill>
                  <a:srgbClr val="FF9900"/>
                </a:solidFill>
                <a:effectLst>
                  <a:glow rad="76200">
                    <a:schemeClr val="bg1">
                      <a:lumMod val="50000"/>
                      <a:alpha val="83000"/>
                    </a:scheme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Наши земляки-калачевцы-Герои Советского Союза</a:t>
            </a:r>
            <a:r>
              <a:rPr lang="ru-RU" sz="2800" dirty="0" smtClean="0">
                <a:latin typeface="CentSchbkCyrill BT" pitchFamily="18" charset="-52"/>
                <a:ea typeface="Batang" pitchFamily="18" charset="-127"/>
                <a:cs typeface="Times New Roman"/>
              </a:rPr>
              <a:t/>
            </a:r>
            <a:br>
              <a:rPr lang="ru-RU" sz="2800" dirty="0" smtClean="0">
                <a:latin typeface="CentSchbkCyrill BT" pitchFamily="18" charset="-52"/>
                <a:ea typeface="Batang" pitchFamily="18" charset="-127"/>
                <a:cs typeface="Times New Roman"/>
              </a:rPr>
            </a:br>
            <a:r>
              <a:rPr lang="ru-RU" sz="2800" dirty="0" smtClean="0">
                <a:latin typeface="CentSchbkCyrill BT" pitchFamily="18" charset="-52"/>
                <a:ea typeface="Batang" pitchFamily="18" charset="-127"/>
                <a:cs typeface="Times New Roman"/>
              </a:rPr>
              <a:t>        </a:t>
            </a:r>
            <a:r>
              <a:rPr lang="ru-RU" sz="2800" b="1" dirty="0" smtClean="0">
                <a:solidFill>
                  <a:srgbClr val="FF0000"/>
                </a:solidFill>
                <a:effectLst>
                  <a:glow rad="76200">
                    <a:schemeClr val="bg1">
                      <a:lumMod val="50000"/>
                      <a:alpha val="83000"/>
                    </a:schemeClr>
                  </a:glow>
                </a:effectLst>
                <a:ea typeface="Batang" pitchFamily="18" charset="-127"/>
                <a:cs typeface="Times New Roman"/>
              </a:rPr>
              <a:t>Суздальский </a:t>
            </a:r>
            <a:r>
              <a:rPr lang="ru-RU" sz="2800" b="1" dirty="0">
                <a:solidFill>
                  <a:srgbClr val="FF0000"/>
                </a:solidFill>
                <a:effectLst>
                  <a:glow rad="76200">
                    <a:schemeClr val="bg1">
                      <a:lumMod val="50000"/>
                      <a:alpha val="83000"/>
                    </a:schemeClr>
                  </a:glow>
                </a:effectLst>
                <a:ea typeface="Batang" pitchFamily="18" charset="-127"/>
                <a:cs typeface="Times New Roman"/>
              </a:rPr>
              <a:t>Виктор </a:t>
            </a:r>
            <a:r>
              <a:rPr lang="ru-RU" sz="2800" b="1" dirty="0" smtClean="0">
                <a:solidFill>
                  <a:srgbClr val="FF0000"/>
                </a:solidFill>
                <a:effectLst>
                  <a:glow rad="76200">
                    <a:schemeClr val="bg1">
                      <a:lumMod val="50000"/>
                      <a:alpha val="83000"/>
                    </a:schemeClr>
                  </a:glow>
                </a:effectLst>
                <a:ea typeface="Batang" pitchFamily="18" charset="-127"/>
                <a:cs typeface="Times New Roman"/>
              </a:rPr>
              <a:t>Арсентьевич</a:t>
            </a:r>
            <a:r>
              <a:rPr lang="ru-RU" sz="2800" b="1" dirty="0" smtClean="0">
                <a:latin typeface="CentSchbkCyrill BT" pitchFamily="18" charset="-52"/>
                <a:ea typeface="Batang" pitchFamily="18" charset="-127"/>
                <a:cs typeface="Times New Roman"/>
              </a:rPr>
              <a:t/>
            </a:r>
            <a:br>
              <a:rPr lang="ru-RU" sz="2800" b="1" dirty="0" smtClean="0">
                <a:latin typeface="CentSchbkCyrill BT" pitchFamily="18" charset="-52"/>
                <a:ea typeface="Batang" pitchFamily="18" charset="-127"/>
                <a:cs typeface="Times New Roman"/>
              </a:rPr>
            </a:br>
            <a:r>
              <a:rPr lang="ru-RU" sz="2800" b="1" dirty="0" smtClean="0">
                <a:latin typeface="CentSchbkCyrill BT" pitchFamily="18" charset="-52"/>
                <a:ea typeface="Batang" pitchFamily="18" charset="-127"/>
                <a:cs typeface="Times New Roman"/>
              </a:rPr>
              <a:t>                </a:t>
            </a:r>
            <a:r>
              <a:rPr lang="ru-RU" sz="2800" b="1" dirty="0" smtClean="0">
                <a:latin typeface="CentSchbkCyrill BT" pitchFamily="18" charset="-52"/>
                <a:ea typeface="Batang" pitchFamily="18" charset="-127"/>
                <a:cs typeface="Times New Roman"/>
              </a:rPr>
              <a:t>     </a:t>
            </a:r>
            <a:r>
              <a:rPr lang="ru-RU" sz="2200" b="1" dirty="0" smtClean="0">
                <a:latin typeface="CentSchbkCyrill BT" pitchFamily="18" charset="-52"/>
                <a:ea typeface="Calibri"/>
                <a:cs typeface="Times New Roman"/>
              </a:rPr>
              <a:t>(14.10.1922г-06.07.1966г)</a:t>
            </a:r>
            <a:r>
              <a:rPr lang="ru-RU" sz="2400" b="1" dirty="0" smtClean="0"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400" b="1" dirty="0" smtClean="0">
                <a:latin typeface="CentSchbkCyrill BT" pitchFamily="18" charset="-52"/>
                <a:ea typeface="Calibri"/>
                <a:cs typeface="Times New Roman"/>
              </a:rPr>
            </a:br>
            <a:endParaRPr lang="ru-RU" sz="2400" b="1" dirty="0">
              <a:latin typeface="CentSchbkCyrill BT" pitchFamily="18" charset="-52"/>
              <a:ea typeface="Batang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7886700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                 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2376265" cy="3116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549901" y="1700808"/>
            <a:ext cx="6414587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100" dirty="0" smtClean="0">
                <a:latin typeface="CentSchbkCyrill BT" pitchFamily="18" charset="-52"/>
                <a:ea typeface="Calibri"/>
                <a:cs typeface="Times New Roman"/>
              </a:rPr>
              <a:t>Русский, член ВКП (б), уроженец </a:t>
            </a:r>
            <a:r>
              <a:rPr lang="ru-RU" sz="1100" dirty="0" err="1" smtClean="0">
                <a:latin typeface="CentSchbkCyrill BT" pitchFamily="18" charset="-52"/>
                <a:ea typeface="Calibri"/>
                <a:cs typeface="Times New Roman"/>
              </a:rPr>
              <a:t>г.Калача</a:t>
            </a:r>
            <a:r>
              <a:rPr lang="ru-RU" sz="1100" dirty="0" smtClean="0">
                <a:latin typeface="CentSchbkCyrill BT" pitchFamily="18" charset="-52"/>
                <a:ea typeface="Calibri"/>
                <a:cs typeface="Times New Roman"/>
              </a:rPr>
              <a:t>-на-Дону. В 1939 году Калачевским РВК был   призван на срочную службу в ряды Красной Армии. Окончил Ростовское артиллерийское училище. На фронтах ВОВ с первых дней.  Сражался на Калининском, Брянском, 2-м Прибалтийском, 3-м Белорусском фронтах.</a:t>
            </a:r>
          </a:p>
          <a:p>
            <a:pPr algn="just">
              <a:lnSpc>
                <a:spcPct val="120000"/>
              </a:lnSpc>
            </a:pPr>
            <a:r>
              <a:rPr lang="ru-RU" sz="1100" dirty="0" smtClean="0">
                <a:latin typeface="CentSchbkCyrill BT" pitchFamily="18" charset="-52"/>
                <a:ea typeface="Calibri"/>
                <a:cs typeface="Times New Roman"/>
              </a:rPr>
              <a:t> Командир дивизиона 1620-го легкого артполка.  Участвуя в боях 1-го Прибалтийского фронта в районе деревни </a:t>
            </a:r>
            <a:r>
              <a:rPr lang="ru-RU" sz="1100" dirty="0" err="1" smtClean="0">
                <a:latin typeface="CentSchbkCyrill BT" pitchFamily="18" charset="-52"/>
                <a:ea typeface="Calibri"/>
                <a:cs typeface="Times New Roman"/>
              </a:rPr>
              <a:t>Сникере</a:t>
            </a:r>
            <a:r>
              <a:rPr lang="ru-RU" sz="1100" dirty="0" smtClean="0">
                <a:latin typeface="CentSchbkCyrill BT" pitchFamily="18" charset="-52"/>
                <a:ea typeface="Calibri"/>
                <a:cs typeface="Times New Roman"/>
              </a:rPr>
              <a:t>,  капитан Суздальский 19.08.1944г  со своим  дивизионом подавил и уничтожил до 10 танков, 3 орудия и истребил до 100 гитлеровцев. 20.08.1944г гитлеровцы </a:t>
            </a:r>
            <a:r>
              <a:rPr lang="ru-RU" sz="1200" dirty="0" smtClean="0">
                <a:latin typeface="CentSchbkCyrill BT" pitchFamily="18" charset="-52"/>
                <a:ea typeface="Calibri"/>
                <a:cs typeface="BrowalliaUPC" panose="020B0604020202020204" pitchFamily="34" charset="-34"/>
              </a:rPr>
              <a:t>предприняли</a:t>
            </a:r>
            <a:r>
              <a:rPr lang="ru-RU" sz="1100" dirty="0" smtClean="0">
                <a:latin typeface="CentSchbkCyrill BT" pitchFamily="18" charset="-52"/>
                <a:ea typeface="Calibri"/>
                <a:cs typeface="Times New Roman"/>
              </a:rPr>
              <a:t> яростную танковую атаку силой в 50 танков и сопровождавшей их пехотой. Дивизион стойко встретил врага, тяжело был ранен капитан Суздальский,  истекая кровью он продолжал руководить огнем. Немцам не удалось прорваться. В этом бою дивизион капитана Суздальского уничтожил 17 танков, 4 орудия, 5 автомашин и перебил до 250 солдат и офицеров.</a:t>
            </a:r>
            <a:r>
              <a:rPr lang="ru-RU" sz="1100" b="1" dirty="0" smtClean="0">
                <a:latin typeface="CentSchbkCyrill BT" pitchFamily="18" charset="-52"/>
                <a:ea typeface="Calibri"/>
                <a:cs typeface="Times New Roman"/>
              </a:rPr>
              <a:t>   </a:t>
            </a:r>
            <a:endParaRPr lang="ru-RU" sz="1100" dirty="0" smtClean="0">
              <a:latin typeface="CentSchbkCyrill BT" pitchFamily="18" charset="-52"/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</a:pPr>
            <a:r>
              <a:rPr lang="ru-RU" sz="1100" dirty="0" smtClean="0">
                <a:latin typeface="CentSchbkCyrill BT" pitchFamily="18" charset="-52"/>
                <a:ea typeface="Calibri"/>
                <a:cs typeface="Times New Roman"/>
              </a:rPr>
              <a:t> За проявленный героизм, мужество и отвагу Указом Президиума Верховного Совета СССР от 24 марта 1945г </a:t>
            </a:r>
            <a:r>
              <a:rPr lang="ru-RU" sz="1100" dirty="0" err="1" smtClean="0">
                <a:latin typeface="CentSchbkCyrill BT" pitchFamily="18" charset="-52"/>
                <a:ea typeface="Calibri"/>
                <a:cs typeface="Times New Roman"/>
              </a:rPr>
              <a:t>В.А.Суздальскому</a:t>
            </a:r>
            <a:r>
              <a:rPr lang="ru-RU" sz="1100" dirty="0" smtClean="0">
                <a:latin typeface="CentSchbkCyrill BT" pitchFamily="18" charset="-52"/>
                <a:ea typeface="Calibri"/>
                <a:cs typeface="Times New Roman"/>
              </a:rPr>
              <a:t> присвоено звание Героя Советского Союза. Похоронен в Пензе. Имя Героя увековечено в Волгограде на Аллее героев, в </a:t>
            </a:r>
            <a:r>
              <a:rPr lang="ru-RU" sz="1100" dirty="0" err="1" smtClean="0">
                <a:latin typeface="CentSchbkCyrill BT" pitchFamily="18" charset="-52"/>
                <a:ea typeface="Calibri"/>
                <a:cs typeface="Times New Roman"/>
              </a:rPr>
              <a:t>г.Калаче</a:t>
            </a:r>
            <a:r>
              <a:rPr lang="ru-RU" sz="1100" dirty="0" smtClean="0">
                <a:latin typeface="CentSchbkCyrill BT" pitchFamily="18" charset="-52"/>
                <a:ea typeface="Calibri"/>
                <a:cs typeface="Times New Roman"/>
              </a:rPr>
              <a:t>-на-Дону на мемориале на площади Павших Борцов. Именем В.А. Суздальского названа одна из улиц города Калача-на-Дону,  на доме, в котором он жил, установлена мемориальная доска. </a:t>
            </a:r>
          </a:p>
        </p:txBody>
      </p:sp>
    </p:spTree>
    <p:extLst>
      <p:ext uri="{BB962C8B-B14F-4D97-AF65-F5344CB8AC3E}">
        <p14:creationId xmlns:p14="http://schemas.microsoft.com/office/powerpoint/2010/main" val="184205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  <a:t> </a:t>
            </a:r>
            <a: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  <a:t>       </a:t>
            </a:r>
            <a:r>
              <a:rPr lang="ru-RU" sz="1800" b="1" dirty="0" smtClean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Наши </a:t>
            </a:r>
            <a:r>
              <a:rPr lang="ru-RU" sz="1800" b="1" dirty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земляки-калачевцы-Герои Советского Союза</a:t>
            </a:r>
            <a: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  <a:t>               </a:t>
            </a:r>
            <a:r>
              <a:rPr lang="ru-RU" sz="2800" b="1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Петров </a:t>
            </a:r>
            <a:r>
              <a:rPr lang="ru-RU" sz="2800" b="1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Михаил </a:t>
            </a:r>
            <a:r>
              <a:rPr lang="ru-RU" sz="2800" b="1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Захарович</a:t>
            </a:r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         </a:t>
            </a:r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(22.05.1922г-09.08.1944г</a:t>
            </a: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)</a:t>
            </a:r>
            <a:endParaRPr lang="ru-RU" sz="20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1700808"/>
            <a:ext cx="5294412" cy="435133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3 Петров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8"/>
          <a:stretch>
            <a:fillRect/>
          </a:stretch>
        </p:blipFill>
        <p:spPr bwMode="auto">
          <a:xfrm>
            <a:off x="251520" y="2153475"/>
            <a:ext cx="2304256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843808" y="1772817"/>
            <a:ext cx="59766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/>
              <a:t>Русский, член ВКП (б), уроженец </a:t>
            </a:r>
            <a:r>
              <a:rPr lang="ru-RU" sz="1200" dirty="0" err="1" smtClean="0"/>
              <a:t>х.Советского</a:t>
            </a:r>
            <a:r>
              <a:rPr lang="ru-RU" sz="1200" dirty="0" smtClean="0"/>
              <a:t> Калачевского района, Волгоградской области. В Красной Армии с 1941г. Окончил </a:t>
            </a:r>
            <a:r>
              <a:rPr lang="ru-RU" sz="1200" dirty="0" err="1" smtClean="0"/>
              <a:t>Камышинское</a:t>
            </a:r>
            <a:r>
              <a:rPr lang="ru-RU" sz="1200" dirty="0" smtClean="0"/>
              <a:t> танковое училище. На фронте с 1943г.</a:t>
            </a:r>
          </a:p>
          <a:p>
            <a:pPr algn="just"/>
            <a:r>
              <a:rPr lang="ru-RU" sz="1200" dirty="0" smtClean="0"/>
              <a:t>       Командир танковой роты 1-го танкового батальона 237-й танковой бригады   ( 5-я гвардейская армия 1-й Украинский фронт) лейтенант Петров отличился в Львовско-</a:t>
            </a:r>
            <a:r>
              <a:rPr lang="ru-RU" sz="1200" dirty="0" err="1" smtClean="0"/>
              <a:t>Сандомирской</a:t>
            </a:r>
            <a:r>
              <a:rPr lang="ru-RU" sz="1200" dirty="0" smtClean="0"/>
              <a:t> наступательной операции. 09.08.1944г на левом берегу реки Вислы завязался неравный бой с танками и самоходной артиллерией противника. В этом бою Петровым было уничтожено 2 самоходных оружия, 2 дзота, 1 наблюдательный пункт, 1 минометная  батарея, до 10 пулеметных точек и до 50 фашистов.  Продолжая бой в горящем танке, лейтенант Петров М.З. погиб.</a:t>
            </a:r>
          </a:p>
          <a:p>
            <a:pPr algn="just"/>
            <a:r>
              <a:rPr lang="ru-RU" sz="1200" dirty="0" smtClean="0"/>
              <a:t>       Звание Героя Советского Союза присвоено 23.09.1944г (посмертно).  Награжден орденами Ленина, Красного Знамени, Отечественной войны, Красной Звезды, медалью «За отвагу».</a:t>
            </a:r>
          </a:p>
          <a:p>
            <a:pPr algn="just"/>
            <a:r>
              <a:rPr lang="ru-RU" sz="1200" dirty="0" smtClean="0"/>
              <a:t>      Похоронен на воинском кладбище в Польше.</a:t>
            </a:r>
          </a:p>
          <a:p>
            <a:pPr algn="just"/>
            <a:r>
              <a:rPr lang="ru-RU" sz="1200" dirty="0" smtClean="0"/>
              <a:t>      Имя Героя увековечено в Волгограде на Аллее героев, в </a:t>
            </a:r>
            <a:r>
              <a:rPr lang="ru-RU" sz="1200" dirty="0" err="1" smtClean="0"/>
              <a:t>г.Калаче</a:t>
            </a:r>
            <a:r>
              <a:rPr lang="ru-RU" sz="1200" dirty="0" smtClean="0"/>
              <a:t>-на-Дону на мемориале на площади Павших Борцов. Именем </a:t>
            </a:r>
            <a:r>
              <a:rPr lang="ru-RU" sz="1200" dirty="0" err="1" smtClean="0"/>
              <a:t>М.З.Петрова</a:t>
            </a:r>
            <a:r>
              <a:rPr lang="ru-RU" sz="1200" dirty="0" smtClean="0"/>
              <a:t> названа одна из улиц города Калача-на-Дону,  на здании Дома школьников, установлена мемориальная доска, в центре Советского сельского поселения именем Петрова М.З. названа школа.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8503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dirty="0" smtClean="0">
                <a:effectLst/>
                <a:latin typeface="Calibri"/>
                <a:ea typeface="Calibri"/>
                <a:cs typeface="Times New Roman"/>
              </a:rPr>
              <a:t>       </a:t>
            </a:r>
            <a:r>
              <a:rPr lang="ru-RU" sz="2000" b="1" dirty="0" smtClean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Наши </a:t>
            </a:r>
            <a:r>
              <a:rPr lang="ru-RU" sz="2000" b="1" dirty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земляки-калачевцы-Герои Советского </a:t>
            </a:r>
            <a:r>
              <a:rPr lang="ru-RU" sz="2000" b="1" dirty="0" smtClean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Союза</a:t>
            </a:r>
            <a:r>
              <a:rPr lang="ru-RU" dirty="0">
                <a:effectLst/>
                <a:latin typeface="Calibri"/>
                <a:ea typeface="DFMincho-UB" panose="02010609010101010101" pitchFamily="1" charset="-128"/>
                <a:cs typeface="Times New Roman"/>
              </a:rPr>
              <a:t/>
            </a:r>
            <a:br>
              <a:rPr lang="ru-RU" dirty="0">
                <a:effectLst/>
                <a:latin typeface="Calibri"/>
                <a:ea typeface="DFMincho-UB" panose="02010609010101010101" pitchFamily="1" charset="-128"/>
                <a:cs typeface="Times New Roman"/>
              </a:rPr>
            </a:br>
            <a:r>
              <a:rPr lang="ru-RU" sz="2800" b="1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Семенов </a:t>
            </a:r>
            <a:r>
              <a:rPr lang="ru-RU" sz="2800" b="1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Иван </a:t>
            </a:r>
            <a:r>
              <a:rPr lang="ru-RU" sz="2800" b="1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Дмитриевич</a:t>
            </a:r>
            <a:r>
              <a:rPr lang="ru-RU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2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(15.09.1924г-04.01.1976г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)</a:t>
            </a:r>
            <a:endParaRPr lang="ru-RU" sz="2200"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825625"/>
            <a:ext cx="5976664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400" dirty="0">
                <a:latin typeface="Calibri"/>
                <a:ea typeface="Calibri"/>
                <a:cs typeface="Times New Roman"/>
              </a:rPr>
              <a:t>Русский, член ВКП (б), уроженец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х.Ляпичев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Калачевского района, Волгоградской области</a:t>
            </a:r>
            <a:r>
              <a:rPr lang="ru-RU" sz="1400" dirty="0" smtClean="0">
                <a:latin typeface="Calibri"/>
                <a:ea typeface="Calibri"/>
                <a:cs typeface="Times New Roman"/>
              </a:rPr>
              <a:t>.   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На фронте с сентября 1942г, в составе 52-й стрелковой бригады 28-й Армии участвовал в Сталинградской битве.  28.12.1943г  был ранен, после излечения 01.04.1943г направлен в танковые войска.  22.09.1943г  автоматчик отдельного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мотострелково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-пулеметного батальона 51-й гвардейской танковой бригады (3 танковая Армия Воронежский фронт) гвардии рядовой Семенов И.Д. с четырьмя бойцами преодолел на лодке Днепр у села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Григоровка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севернее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г.Канев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Черкасской области. Гвардейцы вызвали панику в тылу противника, захватили рубеж на правом берегу реки, чем обеспечили переправу подразделений своей </a:t>
            </a:r>
            <a:r>
              <a:rPr lang="ru-RU" sz="1400" dirty="0" smtClean="0">
                <a:latin typeface="Calibri"/>
                <a:ea typeface="Calibri"/>
                <a:cs typeface="Times New Roman"/>
              </a:rPr>
              <a:t>части. Звание 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Героя Советского Союза присвоено 17.11.1943г. Награжден орденом Ленина и медалью «Золотая Звезда», медалью «За Победу над Германией</a:t>
            </a:r>
            <a:r>
              <a:rPr lang="ru-RU" sz="1400" dirty="0" smtClean="0">
                <a:latin typeface="Calibri"/>
                <a:ea typeface="Calibri"/>
                <a:cs typeface="Times New Roman"/>
              </a:rPr>
              <a:t>». Похоронен 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в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г.Волгограде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Имя Героя увековечено в Волгограде на Аллее героев, в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г.Калаче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-на-Дону на мемориале на площади Павших Борцов. Именем Семенова И.Д. названа одна из улиц хутора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Ляпичев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Калачевского района Волгоградской области.</a:t>
            </a:r>
            <a:endParaRPr lang="ru-RU" sz="14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7"/>
            <a:ext cx="247650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703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  <a:t> </a:t>
            </a:r>
            <a: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  <a:t>        </a:t>
            </a:r>
            <a:r>
              <a:rPr lang="ru-RU" sz="1800" b="1" dirty="0" smtClean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Наши </a:t>
            </a:r>
            <a:r>
              <a:rPr lang="ru-RU" sz="1800" b="1" dirty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земляки-калачевцы-Герои Советского Союза</a:t>
            </a:r>
            <a: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  <a:t>   </a:t>
            </a:r>
            <a:b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dirty="0" smtClean="0">
                <a:effectLst/>
                <a:latin typeface="CentSchbkCyrill BT" pitchFamily="18" charset="-52"/>
                <a:ea typeface="Calibri"/>
                <a:cs typeface="Times New Roman"/>
              </a:rPr>
              <a:t>           </a:t>
            </a:r>
            <a:r>
              <a:rPr lang="ru-RU" sz="2800" b="1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Рашутин </a:t>
            </a:r>
            <a:r>
              <a:rPr lang="ru-RU" sz="2800" b="1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Григорий Дмитриевич</a:t>
            </a:r>
            <a:r>
              <a:rPr lang="ru-RU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          </a:t>
            </a:r>
            <a:r>
              <a:rPr lang="ru-RU" sz="24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(</a:t>
            </a:r>
            <a:r>
              <a:rPr lang="ru-RU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14.11.1908г-19.12.1994г)</a:t>
            </a:r>
            <a:endParaRPr lang="ru-RU" sz="2400"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1825625"/>
            <a:ext cx="5760640" cy="4351338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Calibri"/>
                <a:ea typeface="Calibri"/>
                <a:cs typeface="Times New Roman"/>
              </a:rPr>
              <a:t>Русский, член ВКП(б) с 1939г, уроженец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г.Калача</a:t>
            </a:r>
            <a:r>
              <a:rPr lang="ru-RU" dirty="0">
                <a:latin typeface="Calibri"/>
                <a:ea typeface="Calibri"/>
                <a:cs typeface="Times New Roman"/>
              </a:rPr>
              <a:t>-на-Дону Волгоградской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области.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23 </a:t>
            </a:r>
            <a:r>
              <a:rPr lang="ru-RU" dirty="0">
                <a:latin typeface="Calibri"/>
                <a:ea typeface="Calibri"/>
                <a:cs typeface="Times New Roman"/>
              </a:rPr>
              <a:t>сентября 1943г 667-й стрелковый полк 218-й стрелковой дивизии под командованием майора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Г.Д.Рашутина</a:t>
            </a:r>
            <a:r>
              <a:rPr lang="ru-RU" dirty="0">
                <a:latin typeface="Calibri"/>
                <a:ea typeface="Calibri"/>
                <a:cs typeface="Times New Roman"/>
              </a:rPr>
              <a:t> первым на участке 47-й армии Воронежского фронта вышел к Днепру южнее города Канева Черкасской области и в ночь на 25 сентября 1943г на подручных средствах форсировал объявленную Гитлером «непреодолимой для Красной Армии» водную преграду. Трое суток фашисты атаковали плацдарм. 27 сентября полк был окружен, но к исходу 28 сентября штурмом прорвал кольцо окружения, с боем вышел в район своей переправы, где, очистив от врага берег, обеспечил переброску через Днепр основных сил своей дивизии и других соединений фронта. В бою 28 сентября Г.Д.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Рашутин</a:t>
            </a:r>
            <a:r>
              <a:rPr lang="ru-RU" dirty="0">
                <a:latin typeface="Calibri"/>
                <a:ea typeface="Calibri"/>
                <a:cs typeface="Times New Roman"/>
              </a:rPr>
              <a:t>, лично уничтоживший на плацдарме более двадцати гитлеровцев, был тяжело ранен в грудь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. </a:t>
            </a:r>
            <a:r>
              <a:rPr lang="ru-RU" dirty="0">
                <a:latin typeface="Calibri"/>
                <a:ea typeface="Calibri"/>
                <a:cs typeface="Times New Roman"/>
              </a:rPr>
              <a:t>Указом Президиума Верховного Совета СССР от 25 октября 1943г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Рашутин</a:t>
            </a:r>
            <a:r>
              <a:rPr lang="ru-RU" dirty="0">
                <a:latin typeface="Calibri"/>
                <a:ea typeface="Calibri"/>
                <a:cs typeface="Times New Roman"/>
              </a:rPr>
              <a:t> был удостоен звания Героя Советского Союза. Во время войны награжден - орденами Ленина, Красного Знамени, Отечественной войны 2-й степени, медалями. С октября 1945г подполковник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Г.Д.Рашутин</a:t>
            </a:r>
            <a:r>
              <a:rPr lang="ru-RU" dirty="0">
                <a:latin typeface="Calibri"/>
                <a:ea typeface="Calibri"/>
                <a:cs typeface="Times New Roman"/>
              </a:rPr>
              <a:t>- в запасе. Жил и работал а Ростове-на-Дону. Похоронен на Северном кладбище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г.Ростова</a:t>
            </a:r>
            <a:r>
              <a:rPr lang="ru-RU" dirty="0">
                <a:latin typeface="Calibri"/>
                <a:ea typeface="Calibri"/>
                <a:cs typeface="Times New Roman"/>
              </a:rPr>
              <a:t>-на-Дону. Имя первого в истории Калачевского района Героя, ветерана комсомола, увековечено в Волгограде на Аллее Героев, в Ростове-на-Дону и в Калаче-на-Дону на площади Павших Борцов.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2438400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1138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CentSchbkCyrill BT" pitchFamily="18" charset="-52"/>
                <a:ea typeface="Calibri"/>
                <a:cs typeface="Times New Roman"/>
              </a:rPr>
              <a:t>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CentSchbkCyrill BT" pitchFamily="18" charset="-52"/>
                <a:ea typeface="Calibri"/>
                <a:cs typeface="Times New Roman"/>
              </a:rPr>
              <a:t>        </a:t>
            </a:r>
            <a:r>
              <a:rPr lang="ru-RU" sz="1800" b="1" dirty="0" smtClean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Наши </a:t>
            </a:r>
            <a:r>
              <a:rPr lang="ru-RU" sz="1800" b="1" dirty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земляки-калачевцы-Герои Советского Союза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CentSchbkCyrill BT" pitchFamily="18" charset="-52"/>
                <a:ea typeface="Calibri"/>
                <a:cs typeface="Times New Roman"/>
              </a:rPr>
              <a:t>   </a:t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CentSchbkCyrill BT" pitchFamily="18" charset="-52"/>
                <a:ea typeface="Calibri"/>
                <a:cs typeface="Times New Roman"/>
              </a:rPr>
              <a:t>             </a:t>
            </a:r>
            <a:r>
              <a:rPr lang="ru-RU" sz="2800" b="1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Анисим </a:t>
            </a:r>
            <a:r>
              <a:rPr lang="ru-RU" sz="2800" b="1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Алексеевич </a:t>
            </a:r>
            <a:r>
              <a:rPr lang="ru-RU" sz="2800" b="1" dirty="0" smtClean="0">
                <a:solidFill>
                  <a:srgbClr val="FF0000"/>
                </a:solidFill>
                <a:effectLst/>
                <a:ea typeface="Calibri"/>
                <a:cs typeface="Times New Roman"/>
              </a:rPr>
              <a:t>Лагутин</a:t>
            </a:r>
            <a:r>
              <a:rPr lang="ru-RU" sz="28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8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       </a:t>
            </a:r>
            <a:r>
              <a:rPr lang="ru-RU" sz="28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</a:t>
            </a:r>
            <a:r>
              <a:rPr lang="ru-RU" sz="24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(</a:t>
            </a:r>
            <a:r>
              <a:rPr lang="ru-RU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13.02.1898г-21.05.1975г)</a:t>
            </a:r>
            <a:endParaRPr lang="ru-RU" sz="24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988840"/>
            <a:ext cx="6048672" cy="3907631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Calibri"/>
                <a:ea typeface="Calibri"/>
                <a:cs typeface="Times New Roman"/>
              </a:rPr>
              <a:t>Русский, член ВКП(б) с 1943г. Родился в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х.Лагутин</a:t>
            </a:r>
            <a:r>
              <a:rPr lang="ru-RU" dirty="0">
                <a:latin typeface="Calibri"/>
                <a:ea typeface="Calibri"/>
                <a:cs typeface="Times New Roman"/>
              </a:rPr>
              <a:t> ныне Чернышковского района Волгоградской области. Участник гражданской войны, в КА с 1919-1922гг и с 28.11.1941г. На фронте с марта 1942г.  Командир саперного отделения 68-го отдельного штурмового инженерно-саперного батальона сержант Лагутин 3-5. октября 1943г совершил 11 рейсов на пароме, переправляя через Днепр у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д.Власовка</a:t>
            </a:r>
            <a:r>
              <a:rPr lang="ru-RU" dirty="0">
                <a:latin typeface="Calibri"/>
                <a:ea typeface="Calibri"/>
                <a:cs typeface="Times New Roman"/>
              </a:rPr>
              <a:t> воинов и боевую технику 13-й гвардейской ордена Ленина Краснознаменной стрелковой дивизии. После гибели командира взвода принял на себя командование взводом и отлично обеспечил работу парома при форсировании Днепра.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Calibri"/>
                <a:ea typeface="Calibri"/>
                <a:cs typeface="Times New Roman"/>
              </a:rPr>
              <a:t>Звание Героя Советского Союза присвоено 22.02.1944г. Награжден орденами Красной Звезды и Славы 3-й степени, медалями «За оборону Сталинграда», «За взятие Будапешта», «За взятие Вены», «За Победу над Германией».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С </a:t>
            </a:r>
            <a:r>
              <a:rPr lang="ru-RU" dirty="0">
                <a:latin typeface="Calibri"/>
                <a:ea typeface="Calibri"/>
                <a:cs typeface="Times New Roman"/>
              </a:rPr>
              <a:t>23.07.1945г старший сержант Лагутин- в запасе. С 1949г жил и работал в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п.Береславка</a:t>
            </a:r>
            <a:r>
              <a:rPr lang="ru-RU" dirty="0">
                <a:latin typeface="Calibri"/>
                <a:ea typeface="Calibri"/>
                <a:cs typeface="Times New Roman"/>
              </a:rPr>
              <a:t> Калачевского района Волгоградской области. Похоронен на гражданском кладбище в п.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Береславке</a:t>
            </a:r>
            <a:r>
              <a:rPr lang="ru-RU" dirty="0">
                <a:latin typeface="Calibri"/>
                <a:ea typeface="Calibri"/>
                <a:cs typeface="Times New Roman"/>
              </a:rPr>
              <a:t>. Имя Героя увековечено - в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г.Волгограде</a:t>
            </a:r>
            <a:r>
              <a:rPr lang="ru-RU" dirty="0">
                <a:latin typeface="Calibri"/>
                <a:ea typeface="Calibri"/>
                <a:cs typeface="Times New Roman"/>
              </a:rPr>
              <a:t> на Аллее Героев, в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г.Калаче</a:t>
            </a:r>
            <a:r>
              <a:rPr lang="ru-RU" dirty="0">
                <a:latin typeface="Calibri"/>
                <a:ea typeface="Calibri"/>
                <a:cs typeface="Times New Roman"/>
              </a:rPr>
              <a:t>-на-Дону на мемориале на площади Павших Борцов, в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п.Береславке</a:t>
            </a:r>
            <a:r>
              <a:rPr lang="ru-RU" dirty="0">
                <a:latin typeface="Calibri"/>
                <a:ea typeface="Calibri"/>
                <a:cs typeface="Times New Roman"/>
              </a:rPr>
              <a:t> – в названии улицы и памятной доской на доме, где он жил.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2930"/>
            <a:ext cx="2232248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204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</a:t>
            </a:r>
            <a:r>
              <a:rPr lang="ru-RU" sz="1800" b="1" dirty="0" smtClean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Наши </a:t>
            </a:r>
            <a:r>
              <a:rPr lang="ru-RU" sz="1800" b="1" dirty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>
                  <a:glow rad="76200">
                    <a:prstClr val="white">
                      <a:lumMod val="50000"/>
                      <a:alpha val="83000"/>
                    </a:prstClr>
                  </a:glow>
                </a:effectLst>
                <a:latin typeface="Arial Black" panose="020B0A04020102020204" pitchFamily="34" charset="0"/>
                <a:ea typeface="DFMincho-UB" panose="02010609010101010101" pitchFamily="1" charset="-128"/>
                <a:cs typeface="Times New Roman"/>
              </a:rPr>
              <a:t>земляки-калачевцы-Герои Советского Союза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        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Times New Roman"/>
              </a:rPr>
              <a:t>Иван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Times New Roman"/>
              </a:rPr>
              <a:t>Петрович Фролов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     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(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21.04.1913г-01.05.1976г)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776" y="1700809"/>
            <a:ext cx="6408712" cy="432048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400" dirty="0">
                <a:latin typeface="Calibri"/>
                <a:ea typeface="Calibri"/>
                <a:cs typeface="Times New Roman"/>
              </a:rPr>
              <a:t>Русский, член ВКП(б) с 1948г. Родился в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х.Иванушкин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Усть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-Медведицкого округа Области Войска Донского, ныне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х.Иванушенский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Клетского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района Волгоградской области. </a:t>
            </a:r>
            <a:r>
              <a:rPr lang="ru-RU" sz="1400" dirty="0" smtClean="0">
                <a:latin typeface="Calibri"/>
                <a:ea typeface="Calibri"/>
                <a:cs typeface="Times New Roman"/>
              </a:rPr>
              <a:t>В 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Красной Армии с 06.06.1942г. Окончил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Камышинское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танковое училище, на фронте с 06.12.1943г. Командир роты танков Т-34 в 1-м батальоне 13-й гвардейской Краснознаменной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Тернопольско-Шепетовской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танковой бригады гвардии лейтенант Фролов особенно отличился в Висло-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Одерской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наступательной операции, в боях по освобождению города Кракова (Польша). 16.01.1945г, получив задачу окружить Краков, совершил ночной рейд и неожиданно атаковал противника в районе поселков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Жонска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и Белице, где захватил склады с продовольствием и обмундированием, 10 автомашин и, уничтожив охрану, аэродром с 14-ю самолетами. 18.01.1945г, захватив поселок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Боленцино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, рота отбила 5 контратак танков и пехоты противника, уничтожив до 150 фашистов. В этом бою Фролов И.П. был тяжело ранен, но, превозмогая боль, продолжал управлять </a:t>
            </a:r>
            <a:r>
              <a:rPr lang="ru-RU" sz="1400" dirty="0" smtClean="0">
                <a:latin typeface="Calibri"/>
                <a:ea typeface="Calibri"/>
                <a:cs typeface="Times New Roman"/>
              </a:rPr>
              <a:t>ротой.</a:t>
            </a:r>
            <a:r>
              <a:rPr lang="ru-RU" sz="11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sz="1400" dirty="0" smtClean="0">
                <a:latin typeface="Calibri"/>
                <a:ea typeface="Calibri"/>
                <a:cs typeface="Times New Roman"/>
              </a:rPr>
              <a:t>Звание 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Героя Советского Союза присвоено 10.04.1945г. Также награжден орденами Красной Звезды, Отечественной войны 1-й степени, медалями «За освобождение Праги», «За победу над Германией». С 23.06.1946г гвардии старший лейтенант Фролов в запасе. С 1959г работал управляющим отделения целинного совхоза «Волго-Дон» Калачевского района, с 1961 по 1971г- председателем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Рокотинского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сельского Совета в этом же совхозе. За мирный труд награжден орденами Октябрьской Революции и «Знак Почета». Похоронен в поселке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Береславка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Калачевского </a:t>
            </a:r>
            <a:r>
              <a:rPr lang="ru-RU" sz="1400" dirty="0" smtClean="0">
                <a:latin typeface="Calibri"/>
                <a:ea typeface="Calibri"/>
                <a:cs typeface="Times New Roman"/>
              </a:rPr>
              <a:t>района.</a:t>
            </a:r>
            <a:r>
              <a:rPr lang="ru-RU" sz="11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sz="1400" dirty="0" smtClean="0">
                <a:latin typeface="Calibri"/>
                <a:ea typeface="Calibri"/>
                <a:cs typeface="Times New Roman"/>
              </a:rPr>
              <a:t>Имя 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героя увековечено в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г.Волгограде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на Аллее Героев, в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г.Калаче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-на-Дону на мемориале на площади Павших Борцов, в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п.Береславке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- в названии улицы и памятной доской на доме, где он жил;  в станице </a:t>
            </a:r>
            <a:r>
              <a:rPr lang="ru-RU" sz="1400" dirty="0" err="1">
                <a:latin typeface="Calibri"/>
                <a:ea typeface="Calibri"/>
                <a:cs typeface="Times New Roman"/>
              </a:rPr>
              <a:t>Клетской</a:t>
            </a:r>
            <a:r>
              <a:rPr lang="ru-RU" sz="1400" dirty="0">
                <a:latin typeface="Calibri"/>
                <a:ea typeface="Calibri"/>
                <a:cs typeface="Times New Roman"/>
              </a:rPr>
              <a:t> на Аллее Героев.</a:t>
            </a:r>
            <a:endParaRPr lang="ru-RU" sz="14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2232248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077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rgbClr val="CC0000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</a:t>
            </a:r>
            <a:r>
              <a:rPr lang="ru-RU" sz="2200" b="1" dirty="0" smtClean="0">
                <a:solidFill>
                  <a:srgbClr val="FF9900"/>
                </a:solidFill>
                <a:effectLst/>
                <a:ea typeface="Arial Unicode MS" pitchFamily="34" charset="-128"/>
                <a:cs typeface="Arial Unicode MS" pitchFamily="34" charset="-128"/>
              </a:rPr>
              <a:t>Калачевцы-полные </a:t>
            </a:r>
            <a:r>
              <a:rPr lang="ru-RU" sz="2200" b="1" dirty="0">
                <a:solidFill>
                  <a:srgbClr val="FF9900"/>
                </a:solidFill>
                <a:effectLst/>
                <a:ea typeface="Arial Unicode MS" pitchFamily="34" charset="-128"/>
                <a:cs typeface="Arial Unicode MS" pitchFamily="34" charset="-128"/>
              </a:rPr>
              <a:t>кавалеры Ордена Славы</a:t>
            </a:r>
            <a:r>
              <a:rPr lang="ru-RU" sz="2200" b="1" dirty="0" smtClean="0">
                <a:solidFill>
                  <a:srgbClr val="FF9900"/>
                </a:solidFill>
                <a:effectLst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ru-RU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/>
            </a:r>
            <a:br>
              <a:rPr lang="ru-RU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</a:t>
            </a:r>
            <a:r>
              <a:rPr lang="ru-RU" sz="2700" b="1" dirty="0" smtClean="0">
                <a:solidFill>
                  <a:srgbClr val="C00000"/>
                </a:solidFill>
                <a:effectLst/>
                <a:ea typeface="Calibri"/>
                <a:cs typeface="Times New Roman"/>
              </a:rPr>
              <a:t>Анатолий </a:t>
            </a:r>
            <a:r>
              <a:rPr lang="ru-RU" sz="2700" b="1" dirty="0">
                <a:solidFill>
                  <a:srgbClr val="C00000"/>
                </a:solidFill>
                <a:effectLst/>
                <a:ea typeface="Calibri"/>
                <a:cs typeface="Times New Roman"/>
              </a:rPr>
              <a:t>(Даниил) Иванович </a:t>
            </a:r>
            <a:r>
              <a:rPr lang="ru-RU" sz="2700" b="1" dirty="0" smtClean="0">
                <a:solidFill>
                  <a:srgbClr val="C00000"/>
                </a:solidFill>
                <a:effectLst/>
                <a:ea typeface="Calibri"/>
                <a:cs typeface="Times New Roman"/>
              </a:rPr>
              <a:t>Лебедкин</a:t>
            </a:r>
            <a:r>
              <a:rPr lang="ru-RU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4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             </a:t>
            </a:r>
            <a:r>
              <a:rPr lang="ru-RU" sz="24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(</a:t>
            </a:r>
            <a:r>
              <a:rPr lang="ru-RU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27.12.1925г-17.07.1998г)</a:t>
            </a:r>
            <a:endParaRPr lang="ru-RU" sz="2400"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825625"/>
            <a:ext cx="5976664" cy="4351338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Calibri"/>
                <a:ea typeface="Calibri"/>
                <a:cs typeface="Times New Roman"/>
              </a:rPr>
              <a:t>Русский, родился в хуторе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Рубежин</a:t>
            </a:r>
            <a:r>
              <a:rPr lang="ru-RU" dirty="0">
                <a:latin typeface="Calibri"/>
                <a:ea typeface="Calibri"/>
                <a:cs typeface="Times New Roman"/>
              </a:rPr>
              <a:t> Калачевского района Волгоградской области. Летом 1942 г участвовал в строительстве оборонительных рубежей на дальних подступах к Сталинграду (по мобилизации Калачевского райвоенкомата). В Красной Армии с 21 12. 1942г. Участвовал в Сталинградской битве  в составе  21 Армии Донского фронта, затем в полковой разведке 240-го полка 277-й дивизии 33-й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армии.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За </a:t>
            </a:r>
            <a:r>
              <a:rPr lang="ru-RU" dirty="0">
                <a:latin typeface="Calibri"/>
                <a:ea typeface="Calibri"/>
                <a:cs typeface="Times New Roman"/>
              </a:rPr>
              <a:t>подвиги в составе разведывательных подразделений на 1-м Белорусском фронте награжден орденами Славы, последовательно 3-й, 2-й и 1-й степени. Также награжден орденом Красной Звезды, медалями «За отвагу», «За оборону Сталинграда», «За освобождение Варшавы», «За взятие Берлина», «За Победу над Германией». До 1951 года служил в Германии, сначала в разведке, позже  в батальоне автоматчиков танковых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войск.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С </a:t>
            </a:r>
            <a:r>
              <a:rPr lang="ru-RU" dirty="0">
                <a:latin typeface="Calibri"/>
                <a:ea typeface="Calibri"/>
                <a:cs typeface="Times New Roman"/>
              </a:rPr>
              <a:t>08.04.1954г гвардии старшина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А.И.Лебедкин</a:t>
            </a:r>
            <a:r>
              <a:rPr lang="ru-RU" dirty="0">
                <a:latin typeface="Calibri"/>
                <a:ea typeface="Calibri"/>
                <a:cs typeface="Times New Roman"/>
              </a:rPr>
              <a:t>- в запасе. Жил и работал в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г.Калаче</a:t>
            </a:r>
            <a:r>
              <a:rPr lang="ru-RU" dirty="0">
                <a:latin typeface="Calibri"/>
                <a:ea typeface="Calibri"/>
                <a:cs typeface="Times New Roman"/>
              </a:rPr>
              <a:t>-на-Дону. Похоронен на воинском кладбище </a:t>
            </a:r>
            <a:r>
              <a:rPr lang="ru-RU" dirty="0" err="1" smtClean="0">
                <a:latin typeface="Calibri"/>
                <a:ea typeface="Calibri"/>
                <a:cs typeface="Times New Roman"/>
              </a:rPr>
              <a:t>г.Калача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-на-Дону.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Имя </a:t>
            </a:r>
            <a:r>
              <a:rPr lang="ru-RU" dirty="0">
                <a:latin typeface="Calibri"/>
                <a:ea typeface="Calibri"/>
                <a:cs typeface="Times New Roman"/>
              </a:rPr>
              <a:t>героя увековечено в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г.Волгограде</a:t>
            </a:r>
            <a:r>
              <a:rPr lang="ru-RU" dirty="0">
                <a:latin typeface="Calibri"/>
                <a:ea typeface="Calibri"/>
                <a:cs typeface="Times New Roman"/>
              </a:rPr>
              <a:t> на Аллее Героев, в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г.Калаче</a:t>
            </a:r>
            <a:r>
              <a:rPr lang="ru-RU" dirty="0">
                <a:latin typeface="Calibri"/>
                <a:ea typeface="Calibri"/>
                <a:cs typeface="Times New Roman"/>
              </a:rPr>
              <a:t>-на-Дону на мемориале на площади Павших Борцов и памятной доской на доме, где жил.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Звание </a:t>
            </a:r>
            <a:r>
              <a:rPr lang="ru-RU" dirty="0">
                <a:latin typeface="Calibri"/>
                <a:ea typeface="Calibri"/>
                <a:cs typeface="Times New Roman"/>
              </a:rPr>
              <a:t>«Почетный гражданин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г.Калача</a:t>
            </a:r>
            <a:r>
              <a:rPr lang="ru-RU" dirty="0">
                <a:latin typeface="Calibri"/>
                <a:ea typeface="Calibri"/>
                <a:cs typeface="Times New Roman"/>
              </a:rPr>
              <a:t>-на-Дону» присвоено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А.И.Лебедкину</a:t>
            </a:r>
            <a:r>
              <a:rPr lang="ru-RU" dirty="0">
                <a:latin typeface="Calibri"/>
                <a:ea typeface="Calibri"/>
                <a:cs typeface="Times New Roman"/>
              </a:rPr>
              <a:t>  постановлением администрации города Калача-на-Дону от 27.08.1998г (посмертно) за воспитание молодежи в духе патриотического отношения к Родине и в честь 290-летия со дня образования города Калача-на-Дону.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2304256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1493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         </a:t>
            </a:r>
            <a:r>
              <a:rPr lang="ru-RU" sz="2200" b="1" dirty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/>
                <a:ea typeface="Arial Unicode MS" pitchFamily="34" charset="-128"/>
                <a:cs typeface="Arial Unicode MS" pitchFamily="34" charset="-128"/>
              </a:rPr>
              <a:t>Калачевцы-полные кавалеры Ордена Славы</a:t>
            </a:r>
            <a:r>
              <a:rPr lang="ru-RU" sz="2200" b="1" dirty="0" smtClean="0">
                <a:ln>
                  <a:solidFill>
                    <a:prstClr val="white"/>
                  </a:solidFill>
                </a:ln>
                <a:solidFill>
                  <a:srgbClr val="FF9900"/>
                </a:solidFill>
                <a:effectLst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/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rgbClr val="C00000"/>
                </a:solidFill>
                <a:effectLst/>
                <a:ea typeface="Calibri"/>
                <a:cs typeface="Times New Roman"/>
              </a:rPr>
              <a:t>Алексей </a:t>
            </a:r>
            <a:r>
              <a:rPr lang="ru-RU" sz="2800" b="1" dirty="0">
                <a:solidFill>
                  <a:srgbClr val="C00000"/>
                </a:solidFill>
                <a:effectLst/>
                <a:ea typeface="Calibri"/>
                <a:cs typeface="Times New Roman"/>
              </a:rPr>
              <a:t>Павлович Голиков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/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   </a:t>
            </a:r>
            <a:r>
              <a:rPr lang="ru-RU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(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ea typeface="Calibri"/>
                <a:cs typeface="Times New Roman"/>
              </a:rPr>
              <a:t>13.07.1922г-17.03.2002г)</a:t>
            </a:r>
            <a:endParaRPr lang="ru-RU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1825625"/>
            <a:ext cx="6192688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Calibri"/>
                <a:ea typeface="Calibri"/>
                <a:cs typeface="Times New Roman"/>
              </a:rPr>
              <a:t>Русский, член ВКП(б) с 1944г. Родился в селе Давыдовка Дубовского района Сталинградской области. В Красной Армии с 14.07.1941г. Служил в 44-м отдельном дорожном батальоне (Дальний Восток). С сентября 1942г по январь 1943г-командир отделения в 22-й отдельной бригаде. С января 1943г до конца войны- командир отделения в саперном взводе 928-го Дунайского орденов Суворова и Кутузова стрелкового полка 252-й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Харьковско-Братиславской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 Краснознаменной орденов Суворова и Богдана Хмельницкого стрелковой дивизии. Участник Сталинградской битвы, сражений на Курской дуге и битвы за Днепр, разгрома немецких войск под Корсунь-Шевченковским, Ясско-Кишиневской наступательной операции, освобождения Румынии, Венгрии, Австрии, </a:t>
            </a:r>
            <a:r>
              <a:rPr lang="ru-RU" sz="1100" dirty="0" smtClean="0">
                <a:latin typeface="Calibri"/>
                <a:ea typeface="Calibri"/>
                <a:cs typeface="Times New Roman"/>
              </a:rPr>
              <a:t>Чехословакии. За 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подвиги в августе 1944г у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г.Унгены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(Молдавия) и дважды при форсировании Дуная- в декабре 1944г южнее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г.Будапешт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 (Венгрия) и в апреле 1945г западнее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г.Братислава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 (Чехословакия) награжден орденами Славы, последовательно -3-й, 2-й и 1-й степени. Также награжден двумя медалями «За отвагу», медалями «За оборону Сталинграда», «За взятие Вены», «За Победу над Германией</a:t>
            </a:r>
            <a:r>
              <a:rPr lang="ru-RU" sz="1100" dirty="0" smtClean="0">
                <a:latin typeface="Calibri"/>
                <a:ea typeface="Calibri"/>
                <a:cs typeface="Times New Roman"/>
              </a:rPr>
              <a:t>». С 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13.08.1947г старшина саперной роты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А.П.Голиков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 - в запасе. Жил и работал в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г.Волгограде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, в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г.Калаче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-на-Дону с 1985г. Похоронен на воинском кладбище </a:t>
            </a:r>
            <a:r>
              <a:rPr lang="ru-RU" sz="1100" dirty="0" err="1" smtClean="0">
                <a:latin typeface="Calibri"/>
                <a:ea typeface="Calibri"/>
                <a:cs typeface="Times New Roman"/>
              </a:rPr>
              <a:t>г.Калача</a:t>
            </a:r>
            <a:r>
              <a:rPr lang="ru-RU" sz="1100" dirty="0" smtClean="0">
                <a:latin typeface="Calibri"/>
                <a:ea typeface="Calibri"/>
                <a:cs typeface="Times New Roman"/>
              </a:rPr>
              <a:t>-на-Дону. Имя 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героя увековечено в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г.Волгограде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 на Аллее Героев, на мемориале освободителям в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г.Унгены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, в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г.Калаче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-на-Дону на мемориале на площади Павших Борцов и памятной доской на доме, где он жил. </a:t>
            </a:r>
            <a:r>
              <a:rPr lang="ru-RU" sz="1100" dirty="0" smtClean="0">
                <a:latin typeface="Calibri"/>
                <a:ea typeface="Calibri"/>
                <a:cs typeface="Times New Roman"/>
              </a:rPr>
              <a:t>Звание 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«Почетный гражданин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г.Калача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-на-Дону» присвоено </a:t>
            </a:r>
            <a:r>
              <a:rPr lang="ru-RU" sz="1100" dirty="0" err="1">
                <a:latin typeface="Calibri"/>
                <a:ea typeface="Calibri"/>
                <a:cs typeface="Times New Roman"/>
              </a:rPr>
              <a:t>А.П.Голикову</a:t>
            </a:r>
            <a:r>
              <a:rPr lang="ru-RU" sz="1100" dirty="0">
                <a:latin typeface="Calibri"/>
                <a:ea typeface="Calibri"/>
                <a:cs typeface="Times New Roman"/>
              </a:rPr>
              <a:t>  постановлением администрации города Калача-на-Дону от 27.08.1998г за воспитание молодежи в духе патриотического отношения к Родине и в честь 290-летия со дня образования города Калача-на-Дону.</a:t>
            </a:r>
            <a:endParaRPr lang="ru-RU" sz="11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2304256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8835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7772400" cy="43318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Спасибо за </a:t>
            </a:r>
            <a:br>
              <a:rPr lang="ru-RU" dirty="0" smtClean="0"/>
            </a:br>
            <a:r>
              <a:rPr lang="ru-RU" dirty="0" smtClean="0"/>
              <a:t>внимание.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Калачевский филиал ВОКМ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C:\Users\Anastasia\Downloads\P-75_logotip_gorizont_um-01 (1).pn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6944"/>
            <a:ext cx="3207385" cy="64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226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WAR-1941-1945</Template>
  <TotalTime>152</TotalTime>
  <Words>1802</Words>
  <Application>Microsoft Office PowerPoint</Application>
  <PresentationFormat>Экран (4:3)</PresentationFormat>
  <Paragraphs>29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Наши лица Победы</vt:lpstr>
      <vt:lpstr>       Наши земляки-калачевцы-Герои Советского Союза         Суздальский Виктор Арсентьевич                      (14.10.1922г-06.07.1966г) </vt:lpstr>
      <vt:lpstr>        Наши земляки-калачевцы-Герои Советского Союза                Петров Михаил Захарович                       (22.05.1922г-09.08.1944г)</vt:lpstr>
      <vt:lpstr>        Наши земляки-калачевцы-Герои Советского Союза Семенов Иван Дмитриевич (15.09.1924г-04.01.1976г)</vt:lpstr>
      <vt:lpstr>         Наши земляки-калачевцы-Герои Советского Союза               Рашутин Григорий Дмитриевич                   (14.11.1908г-19.12.1994г)</vt:lpstr>
      <vt:lpstr>         Наши земляки-калачевцы-Герои Советского Союза                 Анисим Алексеевич Лагутин                    (13.02.1898г-21.05.1975г)</vt:lpstr>
      <vt:lpstr>         Наши земляки-калачевцы-Герои Советского Союза                         Иван Петрович Фролов                        (21.04.1913г-01.05.1976г)</vt:lpstr>
      <vt:lpstr>         Калачевцы-полные кавалеры Ордена Славы.         Анатолий (Даниил) Иванович Лебедкин                          (27.12.1925г-17.07.1998г)</vt:lpstr>
      <vt:lpstr>            Калачевцы-полные кавалеры Ордена Славы. Алексей Павлович Голиков    (13.07.1922г-17.03.2002г)</vt:lpstr>
      <vt:lpstr>       Спасибо за  внимание.  Калачевский филиал ВОКМ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Anastasia</dc:creator>
  <cp:lastModifiedBy>Anastasia</cp:lastModifiedBy>
  <cp:revision>20</cp:revision>
  <dcterms:created xsi:type="dcterms:W3CDTF">2020-05-02T15:39:37Z</dcterms:created>
  <dcterms:modified xsi:type="dcterms:W3CDTF">2020-05-03T17:23:15Z</dcterms:modified>
</cp:coreProperties>
</file>