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67DA0C6D-DE89-493E-8595-9D60A7124708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1763" autoAdjust="0"/>
  </p:normalViewPr>
  <p:slideViewPr>
    <p:cSldViewPr snapToGrid="0">
      <p:cViewPr varScale="1">
        <p:scale>
          <a:sx n="101" d="100"/>
          <a:sy n="101" d="100"/>
        </p:scale>
        <p:origin x="144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5EE40-B014-4A31-B6CB-FC11353818C0}" type="datetimeFigureOut">
              <a:rPr lang="ru-RU" smtClean="0"/>
              <a:t>25.05.2020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5E478-EEF4-4925-8AB9-3C0EF42A8B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8716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5EE40-B014-4A31-B6CB-FC11353818C0}" type="datetimeFigureOut">
              <a:rPr lang="ru-RU" smtClean="0"/>
              <a:t>25.05.2020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5E478-EEF4-4925-8AB9-3C0EF42A8B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98460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5EE40-B014-4A31-B6CB-FC11353818C0}" type="datetimeFigureOut">
              <a:rPr lang="ru-RU" smtClean="0"/>
              <a:t>25.05.2020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5E478-EEF4-4925-8AB9-3C0EF42A8B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73769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5EE40-B014-4A31-B6CB-FC11353818C0}" type="datetimeFigureOut">
              <a:rPr lang="ru-RU" smtClean="0"/>
              <a:t>25.05.2020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5E478-EEF4-4925-8AB9-3C0EF42A8B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90554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5EE40-B014-4A31-B6CB-FC11353818C0}" type="datetimeFigureOut">
              <a:rPr lang="ru-RU" smtClean="0"/>
              <a:t>25.05.2020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5E478-EEF4-4925-8AB9-3C0EF42A8B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4442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5EE40-B014-4A31-B6CB-FC11353818C0}" type="datetimeFigureOut">
              <a:rPr lang="ru-RU" smtClean="0"/>
              <a:t>25.05.2020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5E478-EEF4-4925-8AB9-3C0EF42A8B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31549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5EE40-B014-4A31-B6CB-FC11353818C0}" type="datetimeFigureOut">
              <a:rPr lang="ru-RU" smtClean="0"/>
              <a:t>25.05.2020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5E478-EEF4-4925-8AB9-3C0EF42A8B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5919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5EE40-B014-4A31-B6CB-FC11353818C0}" type="datetimeFigureOut">
              <a:rPr lang="ru-RU" smtClean="0"/>
              <a:t>25.05.2020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5E478-EEF4-4925-8AB9-3C0EF42A8B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5625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5EE40-B014-4A31-B6CB-FC11353818C0}" type="datetimeFigureOut">
              <a:rPr lang="ru-RU" smtClean="0"/>
              <a:t>25.05.2020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5E478-EEF4-4925-8AB9-3C0EF42A8B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92460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5EE40-B014-4A31-B6CB-FC11353818C0}" type="datetimeFigureOut">
              <a:rPr lang="ru-RU" smtClean="0"/>
              <a:t>25.05.2020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5E478-EEF4-4925-8AB9-3C0EF42A8B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7224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5EE40-B014-4A31-B6CB-FC11353818C0}" type="datetimeFigureOut">
              <a:rPr lang="ru-RU" smtClean="0"/>
              <a:t>25.05.2020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5E478-EEF4-4925-8AB9-3C0EF42A8B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5240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5000">
              <a:schemeClr val="accent1">
                <a:lumMod val="45000"/>
                <a:lumOff val="55000"/>
              </a:schemeClr>
            </a:gs>
            <a:gs pos="76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95EE40-B014-4A31-B6CB-FC11353818C0}" type="datetimeFigureOut">
              <a:rPr lang="ru-RU" smtClean="0"/>
              <a:t>25.05.2020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F5E478-EEF4-4925-8AB9-3C0EF42A8B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0104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851" y="598488"/>
            <a:ext cx="11515724" cy="3154362"/>
          </a:xfrm>
        </p:spPr>
        <p:txBody>
          <a:bodyPr>
            <a:normAutofit/>
          </a:bodyPr>
          <a:lstStyle/>
          <a:p>
            <a:r>
              <a:rPr lang="ru-RU" sz="7200" b="1" i="1" dirty="0" smtClean="0">
                <a:latin typeface="Century Gothic" panose="020B0502020202020204" pitchFamily="34" charset="0"/>
              </a:rPr>
              <a:t>Музейная педагогика</a:t>
            </a:r>
            <a:endParaRPr lang="ru-RU" sz="7200" b="1" i="1" dirty="0">
              <a:latin typeface="Century Gothic" panose="020B0502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048000" y="5202238"/>
            <a:ext cx="9144000" cy="1655762"/>
          </a:xfrm>
        </p:spPr>
        <p:txBody>
          <a:bodyPr/>
          <a:lstStyle/>
          <a:p>
            <a:pPr algn="r"/>
            <a:r>
              <a:rPr lang="ru-RU" dirty="0" smtClean="0">
                <a:latin typeface="Century Gothic" panose="020B0502020202020204" pitchFamily="34" charset="0"/>
              </a:rPr>
              <a:t>Отдел методического и </a:t>
            </a:r>
          </a:p>
          <a:p>
            <a:pPr algn="r"/>
            <a:r>
              <a:rPr lang="ru-RU" dirty="0" smtClean="0">
                <a:latin typeface="Century Gothic" panose="020B0502020202020204" pitchFamily="34" charset="0"/>
              </a:rPr>
              <a:t>Информационного обеспечения</a:t>
            </a:r>
          </a:p>
          <a:p>
            <a:pPr algn="r"/>
            <a:r>
              <a:rPr lang="ru-RU" dirty="0" smtClean="0">
                <a:latin typeface="Century Gothic" panose="020B0502020202020204" pitchFamily="34" charset="0"/>
              </a:rPr>
              <a:t>ГБУК «ВОКМ»</a:t>
            </a:r>
            <a:endParaRPr lang="ru-RU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90928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349249"/>
            <a:ext cx="12192000" cy="3453205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ru-RU" sz="3200" b="1" u="sng" dirty="0" smtClean="0">
                <a:latin typeface="Century Gothic" panose="020B0502020202020204" pitchFamily="34" charset="0"/>
              </a:rPr>
              <a:t>Музейная педагогика</a:t>
            </a:r>
            <a:r>
              <a:rPr lang="ru-RU" sz="3200" b="1" dirty="0" smtClean="0">
                <a:latin typeface="Century Gothic" panose="020B0502020202020204" pitchFamily="34" charset="0"/>
              </a:rPr>
              <a:t> </a:t>
            </a:r>
            <a:r>
              <a:rPr lang="ru-RU" sz="3200" dirty="0" smtClean="0">
                <a:latin typeface="Century Gothic" panose="020B0502020202020204" pitchFamily="34" charset="0"/>
              </a:rPr>
              <a:t>в настоящее время определяется как междисциплинарная область научного знания, которая занимается исследованием целей и задач, принципов, содержания, методов, форм реализации образовательной деятельности музеев, ориентированной на передачу культурного опыта.</a:t>
            </a:r>
          </a:p>
          <a:p>
            <a:pPr marL="0" indent="0" algn="just">
              <a:buNone/>
            </a:pPr>
            <a:endParaRPr lang="ru-RU" sz="3200" dirty="0">
              <a:latin typeface="Century Gothic" panose="020B0502020202020204" pitchFamily="34" charset="0"/>
            </a:endParaRPr>
          </a:p>
          <a:p>
            <a:pPr marL="0" indent="0" algn="just">
              <a:buNone/>
            </a:pPr>
            <a:r>
              <a:rPr lang="ru-RU" sz="3200" dirty="0" smtClean="0">
                <a:latin typeface="Century Gothic" panose="020B0502020202020204" pitchFamily="34" charset="0"/>
              </a:rPr>
              <a:t>Современная музейная педагогика направлена на приобщение подрастающего поколения к музею и его культуре с самого раннего возраста, активизацию творческих способностей личности, создание многоступенчатой системы музейного образования.</a:t>
            </a:r>
          </a:p>
          <a:p>
            <a:pPr marL="0" indent="0" algn="just">
              <a:buNone/>
            </a:pPr>
            <a:endParaRPr lang="ru-RU" sz="3200" dirty="0" smtClean="0"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3885" y="3802454"/>
            <a:ext cx="3705018" cy="2725041"/>
          </a:xfrm>
          <a:prstGeom prst="rect">
            <a:avLst/>
          </a:prstGeom>
          <a:ln w="25400">
            <a:solidFill>
              <a:schemeClr val="bg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6705" y="3809839"/>
            <a:ext cx="3623542" cy="2717656"/>
          </a:xfrm>
          <a:prstGeom prst="rect">
            <a:avLst/>
          </a:prstGeom>
          <a:ln w="254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40210742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46050"/>
            <a:ext cx="12192000" cy="1325563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latin typeface="Century Gothic" panose="020B0502020202020204" pitchFamily="34" charset="0"/>
              </a:rPr>
              <a:t>Музейная педагогика:</a:t>
            </a:r>
            <a:br>
              <a:rPr lang="ru-RU" sz="3200" b="1" dirty="0" smtClean="0">
                <a:latin typeface="Century Gothic" panose="020B0502020202020204" pitchFamily="34" charset="0"/>
              </a:rPr>
            </a:br>
            <a:r>
              <a:rPr lang="ru-RU" sz="3200" b="1" dirty="0" smtClean="0">
                <a:latin typeface="Century Gothic" panose="020B0502020202020204" pitchFamily="34" charset="0"/>
              </a:rPr>
              <a:t>объект, предмет, задачи, основные</a:t>
            </a:r>
            <a:br>
              <a:rPr lang="ru-RU" sz="3200" b="1" dirty="0" smtClean="0">
                <a:latin typeface="Century Gothic" panose="020B0502020202020204" pitchFamily="34" charset="0"/>
              </a:rPr>
            </a:br>
            <a:r>
              <a:rPr lang="ru-RU" sz="3200" b="1" dirty="0" smtClean="0">
                <a:latin typeface="Century Gothic" panose="020B0502020202020204" pitchFamily="34" charset="0"/>
              </a:rPr>
              <a:t>категории, методология.</a:t>
            </a:r>
            <a:endParaRPr lang="ru-RU" sz="3200" b="1" dirty="0">
              <a:latin typeface="Century Gothic" panose="020B0502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701800"/>
            <a:ext cx="12192000" cy="48895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b="1" u="sng" dirty="0" smtClean="0">
                <a:latin typeface="Century Gothic" panose="020B0502020202020204" pitchFamily="34" charset="0"/>
              </a:rPr>
              <a:t>Объект</a:t>
            </a:r>
            <a:r>
              <a:rPr lang="ru-RU" dirty="0" smtClean="0">
                <a:latin typeface="Century Gothic" panose="020B0502020202020204" pitchFamily="34" charset="0"/>
              </a:rPr>
              <a:t> музейной педагогики – это культурно-образовательные аспекты музейной коммуникации, способствующие развитию и становлению личности в ходе общения с культурными ценностями в условиях музейной среды. Посетитель музея рассматривается не как объект образовательного воздействия, а как участник диалога.</a:t>
            </a:r>
          </a:p>
          <a:p>
            <a:pPr marL="0" indent="0" algn="just">
              <a:buNone/>
            </a:pPr>
            <a:endParaRPr lang="ru-RU" dirty="0" smtClean="0">
              <a:latin typeface="Century Gothic" panose="020B0502020202020204" pitchFamily="34" charset="0"/>
            </a:endParaRPr>
          </a:p>
          <a:p>
            <a:pPr marL="0" indent="0" algn="just">
              <a:buNone/>
            </a:pPr>
            <a:r>
              <a:rPr lang="ru-RU" b="1" u="sng" dirty="0" smtClean="0">
                <a:latin typeface="Century Gothic" panose="020B0502020202020204" pitchFamily="34" charset="0"/>
              </a:rPr>
              <a:t>Предмет</a:t>
            </a:r>
            <a:r>
              <a:rPr lang="ru-RU" dirty="0" smtClean="0">
                <a:latin typeface="Century Gothic" panose="020B0502020202020204" pitchFamily="34" charset="0"/>
              </a:rPr>
              <a:t> музейной педагогики – исследование сущности, закономерностей и методов музейной коммуникации, способствующих развитию и становлению личности в ходе общения с культурными ценностями.</a:t>
            </a:r>
          </a:p>
          <a:p>
            <a:pPr marL="0" indent="0" algn="just">
              <a:buNone/>
            </a:pPr>
            <a:endParaRPr lang="ru-RU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07488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866775"/>
            <a:ext cx="12192000" cy="570547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smtClean="0">
                <a:latin typeface="Century Gothic" panose="020B0502020202020204" pitchFamily="34" charset="0"/>
              </a:rPr>
              <a:t>Центральным для этой отрасли педагогического знания становится понятие </a:t>
            </a:r>
            <a:r>
              <a:rPr lang="ru-RU" b="1" dirty="0" smtClean="0">
                <a:latin typeface="Century Gothic" panose="020B0502020202020204" pitchFamily="34" charset="0"/>
              </a:rPr>
              <a:t>музейной культуры</a:t>
            </a:r>
            <a:r>
              <a:rPr lang="ru-RU" dirty="0" smtClean="0">
                <a:latin typeface="Century Gothic" panose="020B0502020202020204" pitchFamily="34" charset="0"/>
              </a:rPr>
              <a:t>, трактуемой как степень подготовленности посетителя к восприятию предметной информации – осознание ценности подлинника и специфичности музейного языка, умение ориентироваться в музейной среде. </a:t>
            </a:r>
          </a:p>
          <a:p>
            <a:pPr marL="0" indent="0" algn="just">
              <a:buNone/>
            </a:pPr>
            <a:endParaRPr lang="ru-RU" dirty="0">
              <a:latin typeface="Century Gothic" panose="020B0502020202020204" pitchFamily="34" charset="0"/>
            </a:endParaRPr>
          </a:p>
          <a:p>
            <a:pPr marL="0" indent="0" algn="just">
              <a:buNone/>
            </a:pPr>
            <a:r>
              <a:rPr lang="ru-RU" dirty="0" smtClean="0">
                <a:latin typeface="Century Gothic" panose="020B0502020202020204" pitchFamily="34" charset="0"/>
              </a:rPr>
              <a:t>В широком смысле </a:t>
            </a:r>
            <a:r>
              <a:rPr lang="ru-RU" b="1" i="1" dirty="0" smtClean="0">
                <a:latin typeface="Century Gothic" panose="020B0502020202020204" pitchFamily="34" charset="0"/>
              </a:rPr>
              <a:t>музейная культура </a:t>
            </a:r>
            <a:r>
              <a:rPr lang="ru-RU" dirty="0" smtClean="0">
                <a:latin typeface="Century Gothic" panose="020B0502020202020204" pitchFamily="34" charset="0"/>
              </a:rPr>
              <a:t>- это ценностное отношение человека к действительности, подлинное уважение к истории, умение выявить в реальной жизни предметы музейного значения.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32026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12192000" cy="3324225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dirty="0" smtClean="0">
                <a:latin typeface="Century Gothic" panose="020B0502020202020204" pitchFamily="34" charset="0"/>
              </a:rPr>
              <a:t>Педагогика музея основана на идее погружения</a:t>
            </a:r>
            <a:r>
              <a:rPr lang="ru-RU" dirty="0">
                <a:latin typeface="Century Gothic" panose="020B0502020202020204" pitchFamily="34" charset="0"/>
              </a:rPr>
              <a:t> </a:t>
            </a:r>
            <a:r>
              <a:rPr lang="ru-RU" dirty="0" smtClean="0">
                <a:latin typeface="Century Gothic" panose="020B0502020202020204" pitchFamily="34" charset="0"/>
              </a:rPr>
              <a:t>личности в</a:t>
            </a:r>
            <a:r>
              <a:rPr lang="ru-RU" dirty="0">
                <a:latin typeface="Century Gothic" panose="020B0502020202020204" pitchFamily="34" charset="0"/>
              </a:rPr>
              <a:t> </a:t>
            </a:r>
            <a:r>
              <a:rPr lang="ru-RU" dirty="0" smtClean="0">
                <a:latin typeface="Century Gothic" panose="020B0502020202020204" pitchFamily="34" charset="0"/>
              </a:rPr>
              <a:t>специально организованную</a:t>
            </a:r>
            <a:r>
              <a:rPr lang="ru-RU" dirty="0">
                <a:latin typeface="Century Gothic" panose="020B0502020202020204" pitchFamily="34" charset="0"/>
              </a:rPr>
              <a:t> </a:t>
            </a:r>
            <a:r>
              <a:rPr lang="ru-RU" dirty="0" smtClean="0">
                <a:latin typeface="Century Gothic" panose="020B0502020202020204" pitchFamily="34" charset="0"/>
              </a:rPr>
              <a:t>предметно-пространственную среду, включающую произведения искусства и памятники природы, экзотические предметы и исторические реликвии. Осматривая выставленные коллекции и получая информацию о них, посетитель музея приобщается к истории и культуре, постигает разнообразие предметного мира, учится понимать конкретные проявления всеобщего.</a:t>
            </a:r>
            <a:endParaRPr lang="ru-RU" dirty="0">
              <a:latin typeface="Century Gothic" panose="020B0502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0303" y="3324225"/>
            <a:ext cx="3917497" cy="3177090"/>
          </a:xfrm>
          <a:prstGeom prst="rect">
            <a:avLst/>
          </a:prstGeom>
          <a:ln w="25400">
            <a:solidFill>
              <a:schemeClr val="bg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6574" y="3324225"/>
            <a:ext cx="3820915" cy="3177090"/>
          </a:xfrm>
          <a:prstGeom prst="rect">
            <a:avLst/>
          </a:prstGeom>
          <a:ln w="254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823081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6534150" cy="68580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500" dirty="0" smtClean="0">
                <a:latin typeface="Century Gothic" panose="020B0502020202020204" pitchFamily="34" charset="0"/>
              </a:rPr>
              <a:t>Музейная</a:t>
            </a:r>
            <a:r>
              <a:rPr lang="ru-RU" sz="2500" dirty="0">
                <a:latin typeface="Century Gothic" panose="020B0502020202020204" pitchFamily="34" charset="0"/>
              </a:rPr>
              <a:t> </a:t>
            </a:r>
            <a:r>
              <a:rPr lang="ru-RU" sz="2500" dirty="0" smtClean="0">
                <a:latin typeface="Century Gothic" panose="020B0502020202020204" pitchFamily="34" charset="0"/>
              </a:rPr>
              <a:t>педагогика может оказать неоценимую помощь в процессе воспитания, помочь человеку стать творческой личностью, сформировать такую систему ценностей, при которой самым главным оказываются не деньги, а человеческие, нематериальные отношения. Она включает ребенка, человека в сферу культуры. Роль музейного педагога возрастает при движении целевых педагогических задач от просветительства к системному </a:t>
            </a:r>
            <a:r>
              <a:rPr lang="ru-RU" sz="2500" dirty="0" smtClean="0">
                <a:latin typeface="Century Gothic" panose="020B0502020202020204" pitchFamily="34" charset="0"/>
              </a:rPr>
              <a:t>многоуровневому образованию музейными средствами, включающему </a:t>
            </a:r>
            <a:r>
              <a:rPr lang="ru-RU" sz="2500" dirty="0" smtClean="0">
                <a:latin typeface="Century Gothic" panose="020B0502020202020204" pitchFamily="34" charset="0"/>
              </a:rPr>
              <a:t>формирование визуального мышления, художественного восприятия, музейной культуры и творческих начал.</a:t>
            </a:r>
            <a:endParaRPr lang="ru-RU" sz="2500" dirty="0">
              <a:latin typeface="Century Gothic" panose="020B0502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6390" y="182123"/>
            <a:ext cx="2461656" cy="3094477"/>
          </a:xfrm>
          <a:prstGeom prst="rect">
            <a:avLst/>
          </a:prstGeom>
          <a:ln w="25400">
            <a:solidFill>
              <a:schemeClr val="bg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9314" y="1399116"/>
            <a:ext cx="2185986" cy="3886198"/>
          </a:xfrm>
          <a:prstGeom prst="rect">
            <a:avLst/>
          </a:prstGeom>
          <a:ln w="25400">
            <a:solidFill>
              <a:schemeClr val="bg1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3763" y="3425824"/>
            <a:ext cx="1785938" cy="3175001"/>
          </a:xfrm>
          <a:prstGeom prst="rect">
            <a:avLst/>
          </a:prstGeom>
          <a:ln w="254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3589940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76226"/>
            <a:ext cx="10515600" cy="990600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latin typeface="Century Gothic" panose="020B0502020202020204" pitchFamily="34" charset="0"/>
              </a:rPr>
              <a:t>Задачи музейной педагогики</a:t>
            </a:r>
            <a:endParaRPr lang="ru-RU" sz="4000" b="1" dirty="0">
              <a:latin typeface="Century Gothic" panose="020B0502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806575"/>
            <a:ext cx="12192000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smtClean="0">
                <a:latin typeface="Century Gothic" panose="020B0502020202020204" pitchFamily="34" charset="0"/>
              </a:rPr>
              <a:t>1. Приобщение к музею и музейной культуре с раннего возраста. Формирование потребности в общении с культурным наследием и ценностного отношения к нему.</a:t>
            </a:r>
          </a:p>
          <a:p>
            <a:pPr marL="0" indent="0" algn="just">
              <a:buNone/>
            </a:pPr>
            <a:r>
              <a:rPr lang="ru-RU" dirty="0" smtClean="0">
                <a:latin typeface="Century Gothic" panose="020B0502020202020204" pitchFamily="34" charset="0"/>
              </a:rPr>
              <a:t>2. Активизация творческих способностей личности и творческой деятельности в музее. Поиск новых форм общения с культурным наследием.</a:t>
            </a:r>
          </a:p>
          <a:p>
            <a:pPr marL="0" indent="0" algn="just">
              <a:buNone/>
            </a:pPr>
            <a:r>
              <a:rPr lang="ru-RU" dirty="0" smtClean="0">
                <a:latin typeface="Century Gothic" panose="020B0502020202020204" pitchFamily="34" charset="0"/>
              </a:rPr>
              <a:t>3. Создание многоступенчатой системы музейного образования (школа – музей – учреждения дополнительного образования - вуз).</a:t>
            </a:r>
            <a:endParaRPr lang="ru-RU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93238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60350"/>
            <a:ext cx="10515600" cy="949325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latin typeface="Century Gothic" panose="020B0502020202020204" pitchFamily="34" charset="0"/>
              </a:rPr>
              <a:t>Методология</a:t>
            </a:r>
            <a:endParaRPr lang="ru-RU" sz="4000" b="1" dirty="0">
              <a:latin typeface="Century Gothic" panose="020B0502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311275"/>
            <a:ext cx="12192000" cy="21082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3200" dirty="0" smtClean="0">
                <a:latin typeface="Century Gothic" panose="020B0502020202020204" pitchFamily="34" charset="0"/>
              </a:rPr>
              <a:t>Методология музейной педагогики как способ познания сущности музейно-педагогического процесса по сути соответствует методологии педагогики и музеологии. Существуют основные методологические подходы.</a:t>
            </a:r>
            <a:endParaRPr lang="ru-RU" sz="3200" dirty="0">
              <a:latin typeface="Century Gothic" panose="020B0502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128" y="3249643"/>
            <a:ext cx="3993697" cy="3410617"/>
          </a:xfrm>
          <a:prstGeom prst="rect">
            <a:avLst/>
          </a:prstGeom>
          <a:ln w="25400">
            <a:solidFill>
              <a:schemeClr val="bg1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8021" y="3249643"/>
            <a:ext cx="4292783" cy="3410616"/>
          </a:xfrm>
          <a:prstGeom prst="rect">
            <a:avLst/>
          </a:prstGeom>
          <a:ln w="254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7395014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latin typeface="Century Gothic" panose="020B0502020202020204" pitchFamily="34" charset="0"/>
              </a:rPr>
              <a:t>Личностный подход</a:t>
            </a:r>
            <a:endParaRPr lang="ru-RU" sz="4000" b="1" dirty="0">
              <a:latin typeface="Century Gothic" panose="020B0502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663700"/>
            <a:ext cx="12192000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smtClean="0">
                <a:latin typeface="Century Gothic" panose="020B0502020202020204" pitchFamily="34" charset="0"/>
              </a:rPr>
              <a:t>Известно, что художественная потребность – личностная, выступает как отношение индивида, которое определяется качеством, объемом и силой чувств, жизненных ценностей индивида, объективируемых искусством. Искусство лишь пробуждает чувственные силы субъекта, а не предопределяет их возникновение. Жизненная задача художественной потребности - естественным для данного индивида образом пробуждать в человеке огромный потенциал жизненных сил, подталкивать духовное развитие личности, ее ценностных ориентаций, отношений и чувств.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797459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58750"/>
            <a:ext cx="10515600" cy="768350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err="1" smtClean="0">
                <a:latin typeface="Century Gothic" panose="020B0502020202020204" pitchFamily="34" charset="0"/>
              </a:rPr>
              <a:t>Деятельностный</a:t>
            </a:r>
            <a:r>
              <a:rPr lang="ru-RU" sz="4000" b="1" dirty="0" smtClean="0">
                <a:latin typeface="Century Gothic" panose="020B0502020202020204" pitchFamily="34" charset="0"/>
              </a:rPr>
              <a:t> подход</a:t>
            </a:r>
            <a:endParaRPr lang="ru-RU" sz="4000" b="1" dirty="0">
              <a:latin typeface="Century Gothic" panose="020B0502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927100"/>
            <a:ext cx="12192000" cy="1384300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 smtClean="0">
                <a:latin typeface="Century Gothic" panose="020B0502020202020204" pitchFamily="34" charset="0"/>
              </a:rPr>
              <a:t>В основу воспитания положена личная деятельность ученика и все искусство воспитателя сводится к тому, чтобы направлять и регулировать эту деятельность.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461961" y="2511425"/>
            <a:ext cx="11630025" cy="7683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b="1" dirty="0" smtClean="0">
                <a:latin typeface="Century Gothic" panose="020B0502020202020204" pitchFamily="34" charset="0"/>
              </a:rPr>
              <a:t>Диалогический, коммуникативный подход</a:t>
            </a:r>
            <a:endParaRPr lang="ru-RU" sz="4000" b="1" dirty="0">
              <a:latin typeface="Century Gothic" panose="020B0502020202020204" pitchFamily="34" charset="0"/>
            </a:endParaRP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0" y="3495675"/>
            <a:ext cx="12192000" cy="9747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dirty="0" smtClean="0">
                <a:latin typeface="Century Gothic" panose="020B0502020202020204" pitchFamily="34" charset="0"/>
              </a:rPr>
              <a:t>Подход с музейными вещами, педагогом; диалог культур, музейная коммуникация</a:t>
            </a:r>
          </a:p>
          <a:p>
            <a:pPr marL="0" indent="0" algn="just">
              <a:buFont typeface="Arial" panose="020B0604020202020204" pitchFamily="34" charset="0"/>
              <a:buNone/>
            </a:pPr>
            <a:endParaRPr lang="ru-RU" dirty="0" smtClean="0">
              <a:latin typeface="Century Gothic" panose="020B0502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ru-RU" dirty="0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019174" y="4578350"/>
            <a:ext cx="10515600" cy="7683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b="1" dirty="0" smtClean="0">
                <a:latin typeface="Century Gothic" panose="020B0502020202020204" pitchFamily="34" charset="0"/>
              </a:rPr>
              <a:t>Культурологический подход</a:t>
            </a:r>
            <a:endParaRPr lang="ru-RU" sz="4000" b="1" dirty="0">
              <a:latin typeface="Century Gothic" panose="020B0502020202020204" pitchFamily="34" charset="0"/>
            </a:endParaRPr>
          </a:p>
        </p:txBody>
      </p:sp>
      <p:sp>
        <p:nvSpPr>
          <p:cNvPr id="10" name="Объект 2"/>
          <p:cNvSpPr txBox="1">
            <a:spLocks/>
          </p:cNvSpPr>
          <p:nvPr/>
        </p:nvSpPr>
        <p:spPr>
          <a:xfrm>
            <a:off x="0" y="5454650"/>
            <a:ext cx="12192000" cy="9747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dirty="0" smtClean="0">
                <a:latin typeface="Century Gothic" panose="020B0502020202020204" pitchFamily="34" charset="0"/>
              </a:rPr>
              <a:t>Использующий положения</a:t>
            </a:r>
            <a:r>
              <a:rPr lang="ru-RU" dirty="0">
                <a:latin typeface="Century Gothic" panose="020B0502020202020204" pitchFamily="34" charset="0"/>
              </a:rPr>
              <a:t> </a:t>
            </a:r>
            <a:r>
              <a:rPr lang="ru-RU" dirty="0" smtClean="0">
                <a:latin typeface="Century Gothic" panose="020B0502020202020204" pitchFamily="34" charset="0"/>
              </a:rPr>
              <a:t>аксиологической</a:t>
            </a:r>
            <a:r>
              <a:rPr lang="ru-RU" dirty="0">
                <a:latin typeface="Century Gothic" panose="020B0502020202020204" pitchFamily="34" charset="0"/>
              </a:rPr>
              <a:t> </a:t>
            </a:r>
            <a:r>
              <a:rPr lang="ru-RU" dirty="0" smtClean="0">
                <a:latin typeface="Century Gothic" panose="020B0502020202020204" pitchFamily="34" charset="0"/>
              </a:rPr>
              <a:t>философии.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60406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644525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latin typeface="Century Gothic" panose="020B0502020202020204" pitchFamily="34" charset="0"/>
              </a:rPr>
              <a:t>Системный подход</a:t>
            </a:r>
            <a:endParaRPr lang="ru-RU" sz="4000" b="1" dirty="0">
              <a:latin typeface="Century Gothic" panose="020B0502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660394"/>
            <a:ext cx="12192000" cy="8890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smtClean="0">
                <a:latin typeface="Century Gothic" panose="020B0502020202020204" pitchFamily="34" charset="0"/>
              </a:rPr>
              <a:t>Рассматривающий педагогический процесс как систему.</a:t>
            </a:r>
            <a:endParaRPr lang="ru-RU" dirty="0">
              <a:latin typeface="Century Gothic" panose="020B0502020202020204" pitchFamily="34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838200" y="1243000"/>
            <a:ext cx="10515600" cy="6445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b="1" dirty="0" smtClean="0">
                <a:latin typeface="Century Gothic" panose="020B0502020202020204" pitchFamily="34" charset="0"/>
              </a:rPr>
              <a:t>Средовой подход</a:t>
            </a:r>
            <a:endParaRPr lang="ru-RU" sz="4000" b="1" dirty="0">
              <a:latin typeface="Century Gothic" panose="020B0502020202020204" pitchFamily="34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838200" y="3084500"/>
            <a:ext cx="10515600" cy="6445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b="1" dirty="0" err="1" smtClean="0">
                <a:latin typeface="Century Gothic" panose="020B0502020202020204" pitchFamily="34" charset="0"/>
              </a:rPr>
              <a:t>Компетентностный</a:t>
            </a:r>
            <a:r>
              <a:rPr lang="ru-RU" sz="4000" b="1" dirty="0" smtClean="0">
                <a:latin typeface="Century Gothic" panose="020B0502020202020204" pitchFamily="34" charset="0"/>
              </a:rPr>
              <a:t> подход</a:t>
            </a:r>
            <a:endParaRPr lang="ru-RU" sz="4000" b="1" dirty="0">
              <a:latin typeface="Century Gothic" panose="020B0502020202020204" pitchFamily="34" charset="0"/>
            </a:endParaRP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114300" y="2014521"/>
            <a:ext cx="12192000" cy="119697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dirty="0" smtClean="0">
                <a:latin typeface="Century Gothic" panose="020B0502020202020204" pitchFamily="34" charset="0"/>
              </a:rPr>
              <a:t>подход в образовании есть совокупность теоретических положений и действий со средой, превращающих ее в средство управления процессами формирования и развития личности.</a:t>
            </a:r>
            <a:endParaRPr lang="ru-RU" dirty="0">
              <a:latin typeface="Century Gothic" panose="020B0502020202020204" pitchFamily="34" charset="0"/>
            </a:endParaRPr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0" y="3676624"/>
            <a:ext cx="12192000" cy="318137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dirty="0" smtClean="0">
                <a:latin typeface="Century Gothic" panose="020B0502020202020204" pitchFamily="34" charset="0"/>
              </a:rPr>
              <a:t>Компетентность - новая единица измерения образованности человека, т. к. знания, умения и навыки уже полностью не удовлетворяют и не позволяют измерить уровень качества образования. </a:t>
            </a:r>
            <a:r>
              <a:rPr lang="ru-RU" dirty="0" err="1" smtClean="0">
                <a:latin typeface="Century Gothic" panose="020B0502020202020204" pitchFamily="34" charset="0"/>
              </a:rPr>
              <a:t>Компетентностный</a:t>
            </a:r>
            <a:r>
              <a:rPr lang="ru-RU" dirty="0" smtClean="0">
                <a:latin typeface="Century Gothic" panose="020B0502020202020204" pitchFamily="34" charset="0"/>
              </a:rPr>
              <a:t> подход в образовании устанавливает новый тип образовательных результатов, не сводимых к комбинации сведений и навыков, а ориентированный на способность и готовность личности к разрешению разного рода проблем, к деятельности. Эти образовательные результаты, называемые компетентностями, рассматриваются как способность личности решать сложные реальные задачи - профессиональной и социальной деятельности, самоопределения, мировоззренческие, коммуникативные, личностные.</a:t>
            </a:r>
            <a:endParaRPr lang="ru-RU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36737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b="1" dirty="0" smtClean="0">
                <a:latin typeface="Century Gothic" panose="020B0502020202020204" pitchFamily="34" charset="0"/>
              </a:rPr>
              <a:t>Музейный предмет и экспозиция в музейно-образовательной среде</a:t>
            </a:r>
            <a:endParaRPr lang="ru-RU" sz="4000" b="1" dirty="0">
              <a:latin typeface="Century Gothic" panose="020B0502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2082800"/>
            <a:ext cx="12192000" cy="47752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400" b="1" u="sng" dirty="0" smtClean="0">
                <a:latin typeface="Century Gothic" panose="020B0502020202020204" pitchFamily="34" charset="0"/>
              </a:rPr>
              <a:t>Музейный предмет</a:t>
            </a:r>
            <a:r>
              <a:rPr lang="ru-RU" sz="2400" dirty="0" smtClean="0">
                <a:latin typeface="Century Gothic" panose="020B0502020202020204" pitchFamily="34" charset="0"/>
              </a:rPr>
              <a:t> - одно из центральных понятий музееведения, служащее для обозначения предметных результатов человеческой деятельности, ставших объектами познавательного и ценностного отношения и включенных в состав собрания музейного.</a:t>
            </a:r>
          </a:p>
          <a:p>
            <a:pPr marL="0" indent="0" algn="just">
              <a:buNone/>
            </a:pPr>
            <a:r>
              <a:rPr lang="ru-RU" sz="2400" dirty="0" smtClean="0">
                <a:latin typeface="Century Gothic" panose="020B0502020202020204" pitchFamily="34" charset="0"/>
              </a:rPr>
              <a:t>Музейные предметы могут оказывать разнообразное воздействие на личность, а именно – удивлять, устрашать, заинтересовывать, мотивировать, просвещать, веселить, вызывать сочувствие, познавательный интерес, эмоциональный отклик разного рода, желания, например, сохранить, запомнить и т. д.</a:t>
            </a:r>
          </a:p>
          <a:p>
            <a:pPr marL="0" indent="0" algn="just">
              <a:buNone/>
            </a:pPr>
            <a:r>
              <a:rPr lang="ru-RU" sz="2400" dirty="0" smtClean="0">
                <a:latin typeface="Century Gothic" panose="020B0502020202020204" pitchFamily="34" charset="0"/>
              </a:rPr>
              <a:t>С</a:t>
            </a:r>
            <a:r>
              <a:rPr lang="ru-RU" sz="2400" dirty="0">
                <a:latin typeface="Century Gothic" panose="020B0502020202020204" pitchFamily="34" charset="0"/>
              </a:rPr>
              <a:t> </a:t>
            </a:r>
            <a:r>
              <a:rPr lang="ru-RU" sz="2400" dirty="0" smtClean="0">
                <a:latin typeface="Century Gothic" panose="020B0502020202020204" pitchFamily="34" charset="0"/>
              </a:rPr>
              <a:t>его помощью происходит погружение в культуру и педагог оказывается вооруженным новыми формами, методами и приемами обучения и воспитания на основе включения музейного предмета в учебно</a:t>
            </a:r>
            <a:r>
              <a:rPr lang="ru-RU" sz="2400" dirty="0">
                <a:latin typeface="Century Gothic" panose="020B0502020202020204" pitchFamily="34" charset="0"/>
              </a:rPr>
              <a:t>-</a:t>
            </a:r>
            <a:r>
              <a:rPr lang="ru-RU" sz="2400" dirty="0" smtClean="0">
                <a:latin typeface="Century Gothic" panose="020B0502020202020204" pitchFamily="34" charset="0"/>
              </a:rPr>
              <a:t>воспитательный процесс.</a:t>
            </a:r>
          </a:p>
        </p:txBody>
      </p:sp>
    </p:spTree>
    <p:extLst>
      <p:ext uri="{BB962C8B-B14F-4D97-AF65-F5344CB8AC3E}">
        <p14:creationId xmlns:p14="http://schemas.microsoft.com/office/powerpoint/2010/main" val="14613902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12192000" cy="4029075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sz="2400" dirty="0" smtClean="0">
                <a:latin typeface="Century Gothic" panose="020B0502020202020204" pitchFamily="34" charset="0"/>
              </a:rPr>
              <a:t>К средствам педагогического взаимодействия относится и специально организованная предметно-пространственная среда - музейная экспозиция, поскольку она оказывает значительное воздействие на личность и активно "участвует" в образовательном процессе. </a:t>
            </a:r>
          </a:p>
          <a:p>
            <a:pPr marL="0" indent="0" algn="just">
              <a:buNone/>
            </a:pPr>
            <a:r>
              <a:rPr lang="ru-RU" sz="2400" b="1" u="sng" dirty="0" smtClean="0">
                <a:latin typeface="Century Gothic" panose="020B0502020202020204" pitchFamily="34" charset="0"/>
              </a:rPr>
              <a:t>Экспозиция музейная</a:t>
            </a:r>
            <a:r>
              <a:rPr lang="ru-RU" sz="2400" dirty="0" smtClean="0">
                <a:latin typeface="Century Gothic" panose="020B0502020202020204" pitchFamily="34" charset="0"/>
              </a:rPr>
              <a:t>–целенаправленная, научно обоснованная демонстрация музейных предметов, композиционно</a:t>
            </a:r>
            <a:r>
              <a:rPr lang="ru-RU" sz="2400" dirty="0">
                <a:latin typeface="Century Gothic" panose="020B0502020202020204" pitchFamily="34" charset="0"/>
              </a:rPr>
              <a:t> </a:t>
            </a:r>
            <a:r>
              <a:rPr lang="ru-RU" sz="2400" dirty="0" smtClean="0">
                <a:latin typeface="Century Gothic" panose="020B0502020202020204" pitchFamily="34" charset="0"/>
              </a:rPr>
              <a:t>организованных, комментированных, технически</a:t>
            </a:r>
            <a:r>
              <a:rPr lang="ru-RU" sz="2400" dirty="0">
                <a:latin typeface="Century Gothic" panose="020B0502020202020204" pitchFamily="34" charset="0"/>
              </a:rPr>
              <a:t> </a:t>
            </a:r>
            <a:r>
              <a:rPr lang="ru-RU" sz="2400" dirty="0" smtClean="0">
                <a:latin typeface="Century Gothic" panose="020B0502020202020204" pitchFamily="34" charset="0"/>
              </a:rPr>
              <a:t>и</a:t>
            </a:r>
            <a:r>
              <a:rPr lang="ru-RU" sz="2400" dirty="0">
                <a:latin typeface="Century Gothic" panose="020B0502020202020204" pitchFamily="34" charset="0"/>
              </a:rPr>
              <a:t> </a:t>
            </a:r>
            <a:r>
              <a:rPr lang="ru-RU" sz="2400" dirty="0" smtClean="0">
                <a:latin typeface="Century Gothic" panose="020B0502020202020204" pitchFamily="34" charset="0"/>
              </a:rPr>
              <a:t>художественно оформленных, создающих специфический музейный образ природных и общественных явлений. </a:t>
            </a:r>
          </a:p>
          <a:p>
            <a:pPr marL="0" indent="0" algn="just">
              <a:buNone/>
            </a:pPr>
            <a:r>
              <a:rPr lang="ru-RU" sz="2400" dirty="0" smtClean="0">
                <a:latin typeface="Century Gothic" panose="020B0502020202020204" pitchFamily="34" charset="0"/>
              </a:rPr>
              <a:t>А. М. Разгон определяет музейную экспозицию как специфическую предметно-пространственную среду, создающую оптимальные условия для демонстрации предметов искусства и производящую эстетическое воздействие на посетителя</a:t>
            </a:r>
            <a:endParaRPr lang="ru-RU" sz="2400" dirty="0">
              <a:latin typeface="Century Gothic" panose="020B0502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674" y="3907331"/>
            <a:ext cx="3084101" cy="2791112"/>
          </a:xfrm>
          <a:prstGeom prst="rect">
            <a:avLst/>
          </a:prstGeom>
          <a:ln w="25400">
            <a:solidFill>
              <a:schemeClr val="bg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5259" y="3903784"/>
            <a:ext cx="3566891" cy="2794659"/>
          </a:xfrm>
          <a:prstGeom prst="rect">
            <a:avLst/>
          </a:prstGeom>
          <a:ln w="254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796797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latin typeface="Century Gothic" panose="020B0502020202020204" pitchFamily="34" charset="0"/>
              </a:rPr>
              <a:t>Музей как</a:t>
            </a:r>
            <a:r>
              <a:rPr lang="ru-RU" sz="3600" b="1" dirty="0">
                <a:latin typeface="Century Gothic" panose="020B0502020202020204" pitchFamily="34" charset="0"/>
              </a:rPr>
              <a:t> </a:t>
            </a:r>
            <a:r>
              <a:rPr lang="ru-RU" sz="3600" b="1" dirty="0" smtClean="0">
                <a:latin typeface="Century Gothic" panose="020B0502020202020204" pitchFamily="34" charset="0"/>
              </a:rPr>
              <a:t>педагогическая</a:t>
            </a:r>
            <a:r>
              <a:rPr lang="ru-RU" sz="3600" b="1" dirty="0">
                <a:latin typeface="Century Gothic" panose="020B0502020202020204" pitchFamily="34" charset="0"/>
              </a:rPr>
              <a:t> </a:t>
            </a:r>
            <a:r>
              <a:rPr lang="ru-RU" sz="3600" b="1" dirty="0" smtClean="0">
                <a:latin typeface="Century Gothic" panose="020B0502020202020204" pitchFamily="34" charset="0"/>
              </a:rPr>
              <a:t>система: функции,</a:t>
            </a:r>
            <a:br>
              <a:rPr lang="ru-RU" sz="3600" b="1" dirty="0" smtClean="0">
                <a:latin typeface="Century Gothic" panose="020B0502020202020204" pitchFamily="34" charset="0"/>
              </a:rPr>
            </a:br>
            <a:r>
              <a:rPr lang="ru-RU" sz="3600" b="1" dirty="0" smtClean="0">
                <a:latin typeface="Century Gothic" panose="020B0502020202020204" pitchFamily="34" charset="0"/>
              </a:rPr>
              <a:t>содержательные смыслы и образы.</a:t>
            </a:r>
            <a:endParaRPr lang="ru-RU" sz="3600" b="1" dirty="0">
              <a:latin typeface="Century Gothic" panose="020B0502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409700"/>
            <a:ext cx="12192000" cy="54483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b="1" dirty="0" smtClean="0">
                <a:latin typeface="Century Gothic" panose="020B0502020202020204" pitchFamily="34" charset="0"/>
              </a:rPr>
              <a:t>Научно-документационная функция </a:t>
            </a:r>
            <a:r>
              <a:rPr lang="ru-RU" sz="2400" dirty="0" smtClean="0">
                <a:latin typeface="Century Gothic" panose="020B0502020202020204" pitchFamily="34" charset="0"/>
              </a:rPr>
              <a:t>заключается в выявлении, отборе музейных предметов, их учете, описании и паспортизации и реализуется в комплектовании фондов. </a:t>
            </a:r>
          </a:p>
          <a:p>
            <a:pPr marL="0" indent="0" algn="just">
              <a:buNone/>
            </a:pPr>
            <a:r>
              <a:rPr lang="ru-RU" sz="2400" b="1" dirty="0" smtClean="0">
                <a:latin typeface="Century Gothic" panose="020B0502020202020204" pitchFamily="34" charset="0"/>
              </a:rPr>
              <a:t>Охранная функция в</a:t>
            </a:r>
            <a:r>
              <a:rPr lang="ru-RU" sz="2400" dirty="0" smtClean="0">
                <a:latin typeface="Century Gothic" panose="020B0502020202020204" pitchFamily="34" charset="0"/>
              </a:rPr>
              <a:t>ыражает создание условий хранения предметов (температура, влажность и др.), их реставрацию. </a:t>
            </a:r>
          </a:p>
          <a:p>
            <a:pPr marL="0" indent="0" algn="just">
              <a:buNone/>
            </a:pPr>
            <a:r>
              <a:rPr lang="ru-RU" sz="2400" b="1" dirty="0" smtClean="0">
                <a:latin typeface="Century Gothic" panose="020B0502020202020204" pitchFamily="34" charset="0"/>
              </a:rPr>
              <a:t>Исследовательская функция </a:t>
            </a:r>
            <a:r>
              <a:rPr lang="ru-RU" sz="2400" dirty="0" smtClean="0">
                <a:latin typeface="Century Gothic" panose="020B0502020202020204" pitchFamily="34" charset="0"/>
              </a:rPr>
              <a:t>состоит в разработке концепции</a:t>
            </a:r>
            <a:r>
              <a:rPr lang="ru-RU" sz="2400" dirty="0">
                <a:latin typeface="Century Gothic" panose="020B0502020202020204" pitchFamily="34" charset="0"/>
              </a:rPr>
              <a:t> </a:t>
            </a:r>
            <a:r>
              <a:rPr lang="ru-RU" sz="2400" dirty="0" smtClean="0">
                <a:latin typeface="Century Gothic" panose="020B0502020202020204" pitchFamily="34" charset="0"/>
              </a:rPr>
              <a:t>музея, комплектовании</a:t>
            </a:r>
            <a:r>
              <a:rPr lang="ru-RU" sz="2400" dirty="0">
                <a:latin typeface="Century Gothic" panose="020B0502020202020204" pitchFamily="34" charset="0"/>
              </a:rPr>
              <a:t> </a:t>
            </a:r>
            <a:r>
              <a:rPr lang="ru-RU" sz="2400" dirty="0" smtClean="0">
                <a:latin typeface="Century Gothic" panose="020B0502020202020204" pitchFamily="34" charset="0"/>
              </a:rPr>
              <a:t>его</a:t>
            </a:r>
            <a:r>
              <a:rPr lang="ru-RU" sz="2400" dirty="0">
                <a:latin typeface="Century Gothic" panose="020B0502020202020204" pitchFamily="34" charset="0"/>
              </a:rPr>
              <a:t> </a:t>
            </a:r>
            <a:r>
              <a:rPr lang="ru-RU" sz="2400" dirty="0" smtClean="0">
                <a:latin typeface="Century Gothic" panose="020B0502020202020204" pitchFamily="34" charset="0"/>
              </a:rPr>
              <a:t>фондов, паспортизации, систематизации, методике хранения, а также включает в себя научное проектирование экспозиций, выставок, выпуск печатной продукции: аннотаций, рецензий, этикетажа, справочных изданий</a:t>
            </a:r>
            <a:r>
              <a:rPr lang="ru-RU" sz="2400" dirty="0">
                <a:latin typeface="Century Gothic" panose="020B0502020202020204" pitchFamily="34" charset="0"/>
              </a:rPr>
              <a:t> </a:t>
            </a:r>
            <a:r>
              <a:rPr lang="ru-RU" sz="2400" dirty="0" smtClean="0">
                <a:latin typeface="Century Gothic" panose="020B0502020202020204" pitchFamily="34" charset="0"/>
              </a:rPr>
              <a:t>и др.</a:t>
            </a:r>
          </a:p>
          <a:p>
            <a:pPr marL="0" indent="0" algn="just">
              <a:buNone/>
            </a:pPr>
            <a:r>
              <a:rPr lang="ru-RU" sz="2400" b="1" dirty="0" smtClean="0">
                <a:latin typeface="Century Gothic" panose="020B0502020202020204" pitchFamily="34" charset="0"/>
              </a:rPr>
              <a:t>Просветительская функция </a:t>
            </a:r>
            <a:r>
              <a:rPr lang="ru-RU" sz="2400" dirty="0" smtClean="0">
                <a:latin typeface="Century Gothic" panose="020B0502020202020204" pitchFamily="34" charset="0"/>
              </a:rPr>
              <a:t>музея по сути своей является образовательной и заключается в приобщению к музею и его культуре с раннего возраста, в формировании потребности общения с культурным наследием, т. е. это область применения науки музейной педагогики. </a:t>
            </a:r>
            <a:endParaRPr lang="ru-RU" sz="24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08391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57175"/>
            <a:ext cx="10515600" cy="777875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latin typeface="Century Gothic" panose="020B0502020202020204" pitchFamily="34" charset="0"/>
              </a:rPr>
              <a:t>Содержательные смыслы музея</a:t>
            </a:r>
            <a:endParaRPr lang="ru-RU" sz="4000" b="1" dirty="0">
              <a:latin typeface="Century Gothic" panose="020B0502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216024"/>
            <a:ext cx="12192000" cy="549910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200" b="1" dirty="0" smtClean="0">
                <a:latin typeface="Century Gothic" panose="020B0502020202020204" pitchFamily="34" charset="0"/>
              </a:rPr>
              <a:t>Хранилище материальных вещей </a:t>
            </a:r>
            <a:r>
              <a:rPr lang="ru-RU" sz="2200" dirty="0" smtClean="0">
                <a:latin typeface="Century Gothic" panose="020B0502020202020204" pitchFamily="34" charset="0"/>
              </a:rPr>
              <a:t>– свидетелей эпохи, культуры. Реализуется в создании фондов и дальнейшем экспонировании, показе коллекций</a:t>
            </a:r>
          </a:p>
          <a:p>
            <a:pPr marL="0" indent="0" algn="just">
              <a:buNone/>
            </a:pPr>
            <a:r>
              <a:rPr lang="ru-RU" sz="2200" b="1" dirty="0" smtClean="0">
                <a:latin typeface="Century Gothic" panose="020B0502020202020204" pitchFamily="34" charset="0"/>
              </a:rPr>
              <a:t>Хранилище знаков</a:t>
            </a:r>
            <a:r>
              <a:rPr lang="ru-RU" sz="2200" b="1" dirty="0">
                <a:latin typeface="Century Gothic" panose="020B0502020202020204" pitchFamily="34" charset="0"/>
              </a:rPr>
              <a:t> </a:t>
            </a:r>
            <a:r>
              <a:rPr lang="ru-RU" sz="2200" b="1" dirty="0" smtClean="0">
                <a:latin typeface="Century Gothic" panose="020B0502020202020204" pitchFamily="34" charset="0"/>
              </a:rPr>
              <a:t>пребывания</a:t>
            </a:r>
            <a:r>
              <a:rPr lang="ru-RU" sz="2200" b="1" dirty="0">
                <a:latin typeface="Century Gothic" panose="020B0502020202020204" pitchFamily="34" charset="0"/>
              </a:rPr>
              <a:t> </a:t>
            </a:r>
            <a:r>
              <a:rPr lang="ru-RU" sz="2200" b="1" dirty="0" smtClean="0">
                <a:latin typeface="Century Gothic" panose="020B0502020202020204" pitchFamily="34" charset="0"/>
              </a:rPr>
              <a:t>материальных</a:t>
            </a:r>
            <a:r>
              <a:rPr lang="ru-RU" sz="2200" b="1" dirty="0">
                <a:latin typeface="Century Gothic" panose="020B0502020202020204" pitchFamily="34" charset="0"/>
              </a:rPr>
              <a:t> </a:t>
            </a:r>
            <a:r>
              <a:rPr lang="ru-RU" sz="2200" b="1" dirty="0" smtClean="0">
                <a:latin typeface="Century Gothic" panose="020B0502020202020204" pitchFamily="34" charset="0"/>
              </a:rPr>
              <a:t>свидетелей</a:t>
            </a:r>
            <a:r>
              <a:rPr lang="ru-RU" sz="2200" b="1" dirty="0">
                <a:latin typeface="Century Gothic" panose="020B0502020202020204" pitchFamily="34" charset="0"/>
              </a:rPr>
              <a:t> </a:t>
            </a:r>
            <a:r>
              <a:rPr lang="ru-RU" sz="2200" b="1" dirty="0" smtClean="0">
                <a:latin typeface="Century Gothic" panose="020B0502020202020204" pitchFamily="34" charset="0"/>
              </a:rPr>
              <a:t>культуры</a:t>
            </a:r>
            <a:r>
              <a:rPr lang="ru-RU" sz="2200" dirty="0" smtClean="0">
                <a:latin typeface="Century Gothic" panose="020B0502020202020204" pitchFamily="34" charset="0"/>
              </a:rPr>
              <a:t>: идей, эмоций, духа, отношений эпохи, в том числе ценностных, местности, социокультурной среды – временные и координатные</a:t>
            </a:r>
            <a:r>
              <a:rPr lang="ru-RU" sz="2200" dirty="0">
                <a:latin typeface="Century Gothic" panose="020B0502020202020204" pitchFamily="34" charset="0"/>
              </a:rPr>
              <a:t> </a:t>
            </a:r>
            <a:r>
              <a:rPr lang="ru-RU" sz="2200" dirty="0" smtClean="0">
                <a:latin typeface="Century Gothic" panose="020B0502020202020204" pitchFamily="34" charset="0"/>
              </a:rPr>
              <a:t>привязки.</a:t>
            </a:r>
          </a:p>
          <a:p>
            <a:pPr marL="0" indent="0" algn="just">
              <a:buNone/>
            </a:pPr>
            <a:r>
              <a:rPr lang="ru-RU" sz="2200" b="1" dirty="0" smtClean="0">
                <a:latin typeface="Century Gothic" panose="020B0502020202020204" pitchFamily="34" charset="0"/>
              </a:rPr>
              <a:t>Социальный институт</a:t>
            </a:r>
            <a:r>
              <a:rPr lang="ru-RU" sz="2200" dirty="0" smtClean="0">
                <a:latin typeface="Century Gothic" panose="020B0502020202020204" pitchFamily="34" charset="0"/>
              </a:rPr>
              <a:t>, как форма и место социальной работы, место формирования социальных эмоций и поведения.</a:t>
            </a:r>
          </a:p>
          <a:p>
            <a:pPr marL="0" indent="0" algn="just">
              <a:buNone/>
            </a:pPr>
            <a:r>
              <a:rPr lang="ru-RU" sz="2200" b="1" dirty="0" smtClean="0">
                <a:latin typeface="Century Gothic" panose="020B0502020202020204" pitchFamily="34" charset="0"/>
              </a:rPr>
              <a:t>Педагогическая система.</a:t>
            </a:r>
            <a:r>
              <a:rPr lang="ru-RU" sz="2200" dirty="0" smtClean="0">
                <a:latin typeface="Century Gothic" panose="020B0502020202020204" pitchFamily="34" charset="0"/>
              </a:rPr>
              <a:t> Музейно-педагогический процесс представляет собой системно организованное и четко направленное развивающееся взаимодействие педагогов и обучаемых, ориентированное на формирование средствами искусства в условиях музейной среды творчески развитой, целостной личности. Исключительно важной представляется </a:t>
            </a:r>
            <a:r>
              <a:rPr lang="ru-RU" sz="2200" b="1" dirty="0" smtClean="0">
                <a:latin typeface="Century Gothic" panose="020B0502020202020204" pitchFamily="34" charset="0"/>
              </a:rPr>
              <a:t>роль музейных педагогов</a:t>
            </a:r>
            <a:r>
              <a:rPr lang="ru-RU" sz="2200" dirty="0" smtClean="0">
                <a:latin typeface="Century Gothic" panose="020B0502020202020204" pitchFamily="34" charset="0"/>
              </a:rPr>
              <a:t>, экскурсоводов, методистов, которые выступают как аниматоры музейных экспозиций, представляют связующее звено между источниками первичной информации и посетителями, делают эту информацию доходчивой и осмысленной.</a:t>
            </a:r>
          </a:p>
        </p:txBody>
      </p:sp>
    </p:spTree>
    <p:extLst>
      <p:ext uri="{BB962C8B-B14F-4D97-AF65-F5344CB8AC3E}">
        <p14:creationId xmlns:p14="http://schemas.microsoft.com/office/powerpoint/2010/main" val="8279153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12192000" cy="3362325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dirty="0" smtClean="0">
                <a:latin typeface="Century Gothic" panose="020B0502020202020204" pitchFamily="34" charset="0"/>
              </a:rPr>
              <a:t>С усилением потребности посетителей в общении, культурном отдыхе получают</a:t>
            </a:r>
            <a:r>
              <a:rPr lang="ru-RU" dirty="0">
                <a:latin typeface="Century Gothic" panose="020B0502020202020204" pitchFamily="34" charset="0"/>
              </a:rPr>
              <a:t> </a:t>
            </a:r>
            <a:r>
              <a:rPr lang="ru-RU" dirty="0" smtClean="0">
                <a:latin typeface="Century Gothic" panose="020B0502020202020204" pitchFamily="34" charset="0"/>
              </a:rPr>
              <a:t>распространение</a:t>
            </a:r>
            <a:r>
              <a:rPr lang="ru-RU" dirty="0">
                <a:latin typeface="Century Gothic" panose="020B0502020202020204" pitchFamily="34" charset="0"/>
              </a:rPr>
              <a:t> </a:t>
            </a:r>
            <a:r>
              <a:rPr lang="ru-RU" dirty="0" smtClean="0">
                <a:latin typeface="Century Gothic" panose="020B0502020202020204" pitchFamily="34" charset="0"/>
              </a:rPr>
              <a:t>музейные праздники, театрализованные представления, концерты, встречи с интересными людьми, семейные абонементы выходного дня. Практикуются разнообразные занятия на экспозиции, музейные игры, используются интерактивные экспонаты, музейно-педагогические</a:t>
            </a:r>
            <a:r>
              <a:rPr lang="ru-RU" dirty="0">
                <a:latin typeface="Century Gothic" panose="020B0502020202020204" pitchFamily="34" charset="0"/>
              </a:rPr>
              <a:t> </a:t>
            </a:r>
            <a:r>
              <a:rPr lang="ru-RU" dirty="0" smtClean="0">
                <a:latin typeface="Century Gothic" panose="020B0502020202020204" pitchFamily="34" charset="0"/>
              </a:rPr>
              <a:t>программы</a:t>
            </a:r>
            <a:r>
              <a:rPr lang="ru-RU" dirty="0">
                <a:latin typeface="Century Gothic" panose="020B0502020202020204" pitchFamily="34" charset="0"/>
              </a:rPr>
              <a:t> </a:t>
            </a:r>
            <a:r>
              <a:rPr lang="ru-RU" dirty="0" smtClean="0">
                <a:latin typeface="Century Gothic" panose="020B0502020202020204" pitchFamily="34" charset="0"/>
              </a:rPr>
              <a:t>для</a:t>
            </a:r>
            <a:r>
              <a:rPr lang="ru-RU" dirty="0">
                <a:latin typeface="Century Gothic" panose="020B0502020202020204" pitchFamily="34" charset="0"/>
              </a:rPr>
              <a:t> </a:t>
            </a:r>
            <a:r>
              <a:rPr lang="ru-RU" dirty="0" smtClean="0">
                <a:latin typeface="Century Gothic" panose="020B0502020202020204" pitchFamily="34" charset="0"/>
              </a:rPr>
              <a:t>учащихся.</a:t>
            </a:r>
          </a:p>
          <a:p>
            <a:pPr marL="0" indent="0" algn="just">
              <a:buNone/>
            </a:pPr>
            <a:r>
              <a:rPr lang="ru-RU" dirty="0" smtClean="0">
                <a:latin typeface="Century Gothic" panose="020B0502020202020204" pitchFamily="34" charset="0"/>
              </a:rPr>
              <a:t>С развитием</a:t>
            </a:r>
            <a:r>
              <a:rPr lang="ru-RU" dirty="0">
                <a:latin typeface="Century Gothic" panose="020B0502020202020204" pitchFamily="34" charset="0"/>
              </a:rPr>
              <a:t> </a:t>
            </a:r>
            <a:r>
              <a:rPr lang="ru-RU" dirty="0" smtClean="0">
                <a:latin typeface="Century Gothic" panose="020B0502020202020204" pitchFamily="34" charset="0"/>
              </a:rPr>
              <a:t>компьютеризации</a:t>
            </a:r>
            <a:r>
              <a:rPr lang="ru-RU" dirty="0">
                <a:latin typeface="Century Gothic" panose="020B0502020202020204" pitchFamily="34" charset="0"/>
              </a:rPr>
              <a:t> </a:t>
            </a:r>
            <a:r>
              <a:rPr lang="ru-RU" dirty="0" smtClean="0">
                <a:latin typeface="Century Gothic" panose="020B0502020202020204" pitchFamily="34" charset="0"/>
              </a:rPr>
              <a:t>и повсеместного использования сети Интернет появляются новые формы реализации образовательной функции музея, например, создание виртуальных музеев.</a:t>
            </a:r>
            <a:endParaRPr lang="ru-RU" dirty="0">
              <a:latin typeface="Century Gothic" panose="020B0502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084" y="3339079"/>
            <a:ext cx="4602816" cy="2816923"/>
          </a:xfrm>
          <a:prstGeom prst="rect">
            <a:avLst/>
          </a:prstGeom>
          <a:ln w="25400">
            <a:solidFill>
              <a:schemeClr val="bg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1977" y="4158229"/>
            <a:ext cx="4002397" cy="2623571"/>
          </a:xfrm>
          <a:prstGeom prst="rect">
            <a:avLst/>
          </a:prstGeom>
          <a:ln w="25400">
            <a:solidFill>
              <a:schemeClr val="bg1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1425" y="3339079"/>
            <a:ext cx="3638550" cy="2728913"/>
          </a:xfrm>
          <a:prstGeom prst="rect">
            <a:avLst/>
          </a:prstGeom>
          <a:ln w="254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8108120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768975"/>
          </a:xfrm>
        </p:spPr>
        <p:txBody>
          <a:bodyPr>
            <a:normAutofit/>
          </a:bodyPr>
          <a:lstStyle/>
          <a:p>
            <a:pPr algn="ctr"/>
            <a:r>
              <a:rPr lang="ru-RU" sz="8800" b="1" i="1" dirty="0" smtClean="0">
                <a:latin typeface="Century Gothic" panose="020B0502020202020204" pitchFamily="34" charset="0"/>
              </a:rPr>
              <a:t>Спасибо за внимание!</a:t>
            </a:r>
            <a:endParaRPr lang="ru-RU" sz="8800" b="1" i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547533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1214</Words>
  <Application>Microsoft Office PowerPoint</Application>
  <PresentationFormat>Широкоэкранный</PresentationFormat>
  <Paragraphs>56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Century Gothic</vt:lpstr>
      <vt:lpstr>Тема Office</vt:lpstr>
      <vt:lpstr>Музейная педагогика</vt:lpstr>
      <vt:lpstr>Презентация PowerPoint</vt:lpstr>
      <vt:lpstr>Музейная педагогика: объект, предмет, задачи, основные категории, методология.</vt:lpstr>
      <vt:lpstr>Презентация PowerPoint</vt:lpstr>
      <vt:lpstr>Презентация PowerPoint</vt:lpstr>
      <vt:lpstr>Презентация PowerPoint</vt:lpstr>
      <vt:lpstr>Задачи музейной педагогики</vt:lpstr>
      <vt:lpstr>Методология</vt:lpstr>
      <vt:lpstr>Личностный подход</vt:lpstr>
      <vt:lpstr>Деятельностный подход</vt:lpstr>
      <vt:lpstr>Системный подход</vt:lpstr>
      <vt:lpstr>Музейный предмет и экспозиция в музейно-образовательной среде</vt:lpstr>
      <vt:lpstr>Презентация PowerPoint</vt:lpstr>
      <vt:lpstr>Музей как педагогическая система: функции, содержательные смыслы и образы.</vt:lpstr>
      <vt:lpstr>Содержательные смыслы музея</vt:lpstr>
      <vt:lpstr>Презентация PowerPoint</vt:lpstr>
      <vt:lpstr>Спасибо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Музейная педагогика</dc:title>
  <dc:creator>Пользователь Windows</dc:creator>
  <cp:lastModifiedBy>Пользователь Windows</cp:lastModifiedBy>
  <cp:revision>8</cp:revision>
  <dcterms:created xsi:type="dcterms:W3CDTF">2020-05-25T07:20:59Z</dcterms:created>
  <dcterms:modified xsi:type="dcterms:W3CDTF">2020-05-25T08:53:01Z</dcterms:modified>
</cp:coreProperties>
</file>