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29"/>
  </p:notesMasterIdLst>
  <p:sldIdLst>
    <p:sldId id="256" r:id="rId2"/>
    <p:sldId id="283" r:id="rId3"/>
    <p:sldId id="260" r:id="rId4"/>
    <p:sldId id="285" r:id="rId5"/>
    <p:sldId id="284" r:id="rId6"/>
    <p:sldId id="286" r:id="rId7"/>
    <p:sldId id="261" r:id="rId8"/>
    <p:sldId id="287" r:id="rId9"/>
    <p:sldId id="262" r:id="rId10"/>
    <p:sldId id="288" r:id="rId11"/>
    <p:sldId id="289" r:id="rId12"/>
    <p:sldId id="273" r:id="rId13"/>
    <p:sldId id="290" r:id="rId14"/>
    <p:sldId id="274" r:id="rId15"/>
    <p:sldId id="275" r:id="rId16"/>
    <p:sldId id="276" r:id="rId17"/>
    <p:sldId id="293" r:id="rId18"/>
    <p:sldId id="278" r:id="rId19"/>
    <p:sldId id="296" r:id="rId20"/>
    <p:sldId id="279" r:id="rId21"/>
    <p:sldId id="280" r:id="rId22"/>
    <p:sldId id="298" r:id="rId23"/>
    <p:sldId id="299" r:id="rId24"/>
    <p:sldId id="300" r:id="rId25"/>
    <p:sldId id="302" r:id="rId26"/>
    <p:sldId id="282" r:id="rId27"/>
    <p:sldId id="303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9080" autoAdjust="0"/>
  </p:normalViewPr>
  <p:slideViewPr>
    <p:cSldViewPr>
      <p:cViewPr varScale="1">
        <p:scale>
          <a:sx n="75" d="100"/>
          <a:sy n="75" d="100"/>
        </p:scale>
        <p:origin x="-117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74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1E5712-84F7-49B3-AA27-97EED76A605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2F1736-D60C-4C24-95F6-39A68A76899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2F1736-D60C-4C24-95F6-39A68A76899C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2F1736-D60C-4C24-95F6-39A68A76899C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2F1736-D60C-4C24-95F6-39A68A76899C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2F1736-D60C-4C24-95F6-39A68A76899C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2F1736-D60C-4C24-95F6-39A68A76899C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2F1736-D60C-4C24-95F6-39A68A76899C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2F1736-D60C-4C24-95F6-39A68A76899C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2F1736-D60C-4C24-95F6-39A68A76899C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2F1736-D60C-4C24-95F6-39A68A76899C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2F1736-D60C-4C24-95F6-39A68A76899C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2F1736-D60C-4C24-95F6-39A68A76899C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2F1736-D60C-4C24-95F6-39A68A76899C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2F1736-D60C-4C24-95F6-39A68A76899C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2F1736-D60C-4C24-95F6-39A68A76899C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2F1736-D60C-4C24-95F6-39A68A76899C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2F1736-D60C-4C24-95F6-39A68A76899C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2F1736-D60C-4C24-95F6-39A68A76899C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2F1736-D60C-4C24-95F6-39A68A76899C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Если Ученого совета в музее нет, для обсуждения наиболее важных проблем созываются расширенные научно-методические советы, на которые приглашаются специалисты со стороны. Разрабатывается программа и режим работы Совета, его состав. Возможна разработ­ка специального положения об Ученом Совете и включение его в состав Положения об исследовательской работе.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2F1736-D60C-4C24-95F6-39A68A76899C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2F1736-D60C-4C24-95F6-39A68A76899C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2F1736-D60C-4C24-95F6-39A68A76899C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76057A78-CB0D-4DDC-9FCA-1D64AD5D1651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47678040-5C8F-4E06-B484-E8418E60AEE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057A78-CB0D-4DDC-9FCA-1D64AD5D1651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678040-5C8F-4E06-B484-E8418E60AE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76057A78-CB0D-4DDC-9FCA-1D64AD5D1651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47678040-5C8F-4E06-B484-E8418E60AEE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057A78-CB0D-4DDC-9FCA-1D64AD5D1651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47678040-5C8F-4E06-B484-E8418E60AEE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057A78-CB0D-4DDC-9FCA-1D64AD5D1651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47678040-5C8F-4E06-B484-E8418E60AE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057A78-CB0D-4DDC-9FCA-1D64AD5D1651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678040-5C8F-4E06-B484-E8418E60AEE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057A78-CB0D-4DDC-9FCA-1D64AD5D1651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678040-5C8F-4E06-B484-E8418E60AE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76057A78-CB0D-4DDC-9FCA-1D64AD5D1651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47678040-5C8F-4E06-B484-E8418E60AEE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76057A78-CB0D-4DDC-9FCA-1D64AD5D1651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47678040-5C8F-4E06-B484-E8418E60AEE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057A78-CB0D-4DDC-9FCA-1D64AD5D1651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678040-5C8F-4E06-B484-E8418E60AE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057A78-CB0D-4DDC-9FCA-1D64AD5D1651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678040-5C8F-4E06-B484-E8418E60AE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76057A78-CB0D-4DDC-9FCA-1D64AD5D1651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47678040-5C8F-4E06-B484-E8418E60AEE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&#1057;&#1077;&#1088;&#1075;&#1077;&#1081;\Desktop\&#1042;&#1054;&#1050;&#1052;\&#1092;&#1086;&#1090;&#1086;%20&#1076;&#1083;&#1103;%20&#1087;&#1088;&#1077;&#1079;&#1077;&#1085;&#1090;&#1072;&#1094;&#1080;&#1080;\&#1079;&#1074;&#1091;&#1082;\1.&#1073;.mp3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57;&#1077;&#1088;&#1075;&#1077;&#1081;\Desktop\&#1042;&#1054;&#1050;&#1052;\&#1092;&#1086;&#1090;&#1086;%20&#1076;&#1083;&#1103;%20&#1087;&#1088;&#1077;&#1079;&#1077;&#1085;&#1090;&#1072;&#1094;&#1080;&#1080;\&#1079;&#1074;&#1091;&#1082;\2.&#1073;.mp3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57;&#1077;&#1088;&#1075;&#1077;&#1081;\Desktop\&#1042;&#1054;&#1050;&#1052;\&#1092;&#1086;&#1090;&#1086;%20&#1076;&#1083;&#1103;%20&#1087;&#1088;&#1077;&#1079;&#1077;&#1085;&#1090;&#1072;&#1094;&#1080;&#1080;\&#1079;&#1074;&#1091;&#1082;\3.&#1073;.mp3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57;&#1077;&#1088;&#1075;&#1077;&#1081;\Desktop\&#1042;&#1054;&#1050;&#1052;\&#1092;&#1086;&#1090;&#1086;%20&#1076;&#1083;&#1103;%20&#1087;&#1088;&#1077;&#1079;&#1077;&#1085;&#1090;&#1072;&#1094;&#1080;&#1080;\&#1079;&#1074;&#1091;&#1082;\4.&#1073;.mp3" TargetMode="Externa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57;&#1077;&#1088;&#1075;&#1077;&#1081;\Desktop\&#1042;&#1054;&#1050;&#1052;\&#1092;&#1086;&#1090;&#1086;%20&#1076;&#1083;&#1103;%20&#1087;&#1088;&#1077;&#1079;&#1077;&#1085;&#1090;&#1072;&#1094;&#1080;&#1080;\&#1079;&#1074;&#1091;&#1082;\5.&#1073;.mp3" TargetMode="Externa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57;&#1077;&#1088;&#1075;&#1077;&#1081;\Desktop\&#1042;&#1054;&#1050;&#1052;\&#1092;&#1086;&#1090;&#1086;%20&#1076;&#1083;&#1103;%20&#1087;&#1088;&#1077;&#1079;&#1077;&#1085;&#1090;&#1072;&#1094;&#1080;&#1080;\&#1079;&#1074;&#1091;&#1082;\6.&#1073;.mp3" TargetMode="Externa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57;&#1077;&#1088;&#1075;&#1077;&#1081;\Desktop\&#1042;&#1054;&#1050;&#1052;\&#1092;&#1086;&#1090;&#1086;%20&#1076;&#1083;&#1103;%20&#1087;&#1088;&#1077;&#1079;&#1077;&#1085;&#1090;&#1072;&#1094;&#1080;&#1080;\&#1079;&#1074;&#1091;&#1082;\7.&#1073;.mp3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57;&#1077;&#1088;&#1075;&#1077;&#1081;\Desktop\&#1042;&#1054;&#1050;&#1052;\&#1092;&#1086;&#1090;&#1086;%20&#1076;&#1083;&#1103;%20&#1087;&#1088;&#1077;&#1079;&#1077;&#1085;&#1090;&#1072;&#1094;&#1080;&#1080;\&#1079;&#1074;&#1091;&#1082;\8.&#1073;.mp3" TargetMode="Externa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57;&#1077;&#1088;&#1075;&#1077;&#1081;\Desktop\&#1042;&#1054;&#1050;&#1052;\&#1092;&#1086;&#1090;&#1086;%20&#1076;&#1083;&#1103;%20&#1087;&#1088;&#1077;&#1079;&#1077;&#1085;&#1090;&#1072;&#1094;&#1080;&#1080;\&#1079;&#1074;&#1091;&#1082;\9.&#1073;.mp3" TargetMode="Externa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57;&#1077;&#1088;&#1075;&#1077;&#1081;\Desktop\&#1042;&#1054;&#1050;&#1052;\&#1092;&#1086;&#1090;&#1086;%20&#1076;&#1083;&#1103;%20&#1087;&#1088;&#1077;&#1079;&#1077;&#1085;&#1090;&#1072;&#1094;&#1080;&#1080;\&#1079;&#1074;&#1091;&#1082;\10.&#1073;.mp3" TargetMode="Externa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57;&#1077;&#1088;&#1075;&#1077;&#1081;\Desktop\&#1042;&#1054;&#1050;&#1052;\&#1092;&#1086;&#1090;&#1086;%20&#1076;&#1083;&#1103;%20&#1087;&#1088;&#1077;&#1079;&#1077;&#1085;&#1090;&#1072;&#1094;&#1080;&#1080;\&#1079;&#1074;&#1091;&#1082;\11.&#1073;.mp3" TargetMode="Externa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57;&#1077;&#1088;&#1075;&#1077;&#1081;\Desktop\&#1042;&#1054;&#1050;&#1052;\&#1092;&#1086;&#1090;&#1086;%20&#1076;&#1083;&#1103;%20&#1087;&#1088;&#1077;&#1079;&#1077;&#1085;&#1090;&#1072;&#1094;&#1080;&#1080;\&#1079;&#1074;&#1091;&#1082;\12.&#1073;.mp3" TargetMode="Externa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57;&#1077;&#1088;&#1075;&#1077;&#1081;\Desktop\&#1042;&#1054;&#1050;&#1052;\&#1092;&#1086;&#1090;&#1086;%20&#1076;&#1083;&#1103;%20&#1087;&#1088;&#1077;&#1079;&#1077;&#1085;&#1090;&#1072;&#1094;&#1080;&#1080;\&#1079;&#1074;&#1091;&#1082;\13.&#1073;.mp3" TargetMode="Externa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57;&#1077;&#1088;&#1075;&#1077;&#1081;\Desktop\&#1042;&#1054;&#1050;&#1052;\&#1092;&#1086;&#1090;&#1086;%20&#1076;&#1083;&#1103;%20&#1087;&#1088;&#1077;&#1079;&#1077;&#1085;&#1090;&#1072;&#1094;&#1080;&#1080;\&#1079;&#1074;&#1091;&#1082;\14.&#1073;.mp3" TargetMode="Externa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57;&#1077;&#1088;&#1075;&#1077;&#1081;\Desktop\&#1042;&#1054;&#1050;&#1052;\&#1092;&#1086;&#1090;&#1086;%20&#1076;&#1083;&#1103;%20&#1087;&#1088;&#1077;&#1079;&#1077;&#1085;&#1090;&#1072;&#1094;&#1080;&#1080;\&#1079;&#1074;&#1091;&#1082;\15.&#1073;.mp3" TargetMode="Externa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57;&#1077;&#1088;&#1075;&#1077;&#1081;\Desktop\&#1042;&#1054;&#1050;&#1052;\&#1092;&#1086;&#1090;&#1086;%20&#1076;&#1083;&#1103;%20&#1087;&#1088;&#1077;&#1079;&#1077;&#1085;&#1090;&#1072;&#1094;&#1080;&#1080;\&#1079;&#1074;&#1091;&#1082;\16.&#1073;.mp3" TargetMode="Externa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57;&#1077;&#1088;&#1075;&#1077;&#1081;\Desktop\&#1042;&#1054;&#1050;&#1052;\&#1092;&#1086;&#1090;&#1086;%20&#1076;&#1083;&#1103;%20&#1087;&#1088;&#1077;&#1079;&#1077;&#1085;&#1090;&#1072;&#1094;&#1080;&#1080;\&#1079;&#1074;&#1091;&#1082;\17.&#1073;.mp3" TargetMode="Externa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57;&#1077;&#1088;&#1075;&#1077;&#1081;\Desktop\&#1042;&#1054;&#1050;&#1052;\&#1092;&#1086;&#1090;&#1086;%20&#1076;&#1083;&#1103;%20&#1087;&#1088;&#1077;&#1079;&#1077;&#1085;&#1090;&#1072;&#1094;&#1080;&#1080;\&#1079;&#1074;&#1091;&#1082;\18.&#1073;.mp3" TargetMode="Externa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57;&#1077;&#1088;&#1075;&#1077;&#1081;\Desktop\&#1042;&#1054;&#1050;&#1052;\&#1092;&#1086;&#1090;&#1086;%20&#1076;&#1083;&#1103;%20&#1087;&#1088;&#1077;&#1079;&#1077;&#1085;&#1090;&#1072;&#1094;&#1080;&#1080;\&#1079;&#1074;&#1091;&#1082;\19.&#1073;.mp3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57;&#1077;&#1088;&#1075;&#1077;&#1081;\Desktop\&#1042;&#1054;&#1050;&#1052;\&#1092;&#1086;&#1090;&#1086;%20&#1076;&#1083;&#1103;%20&#1087;&#1088;&#1077;&#1079;&#1077;&#1085;&#1090;&#1072;&#1094;&#1080;&#1080;\&#1079;&#1074;&#1091;&#1082;\20.&#1073;.mp3" TargetMode="Externa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57;&#1077;&#1088;&#1075;&#1077;&#1081;\Desktop\&#1042;&#1054;&#1050;&#1052;\&#1092;&#1086;&#1090;&#1086;%20&#1076;&#1083;&#1103;%20&#1087;&#1088;&#1077;&#1079;&#1077;&#1085;&#1090;&#1072;&#1094;&#1080;&#1080;\&#1079;&#1074;&#1091;&#1082;\21.&#1073;.mp3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57;&#1077;&#1088;&#1075;&#1077;&#1081;\Desktop\&#1042;&#1054;&#1050;&#1052;\&#1092;&#1086;&#1090;&#1086;%20&#1076;&#1083;&#1103;%20&#1087;&#1088;&#1077;&#1079;&#1077;&#1085;&#1090;&#1072;&#1094;&#1080;&#1080;\&#1079;&#1074;&#1091;&#1082;\22.&#1073;.mp3" TargetMode="Externa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57;&#1077;&#1088;&#1075;&#1077;&#1081;\Desktop\&#1042;&#1054;&#1050;&#1052;\&#1092;&#1086;&#1090;&#1086;%20&#1076;&#1083;&#1103;%20&#1087;&#1088;&#1077;&#1079;&#1077;&#1085;&#1090;&#1072;&#1094;&#1080;&#1080;\&#1079;&#1074;&#1091;&#1082;\23.&#1073;.mp3" TargetMode="External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57;&#1077;&#1088;&#1075;&#1077;&#1081;\Desktop\&#1042;&#1054;&#1050;&#1052;\&#1092;&#1086;&#1090;&#1086;%20&#1076;&#1083;&#1103;%20&#1087;&#1088;&#1077;&#1079;&#1077;&#1085;&#1090;&#1072;&#1094;&#1080;&#1080;\&#1079;&#1074;&#1091;&#1082;\24.&#1073;.mp3" TargetMode="External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57;&#1077;&#1088;&#1075;&#1077;&#1081;\Desktop\&#1042;&#1054;&#1050;&#1052;\&#1092;&#1086;&#1090;&#1086;%20&#1076;&#1083;&#1103;%20&#1087;&#1088;&#1077;&#1079;&#1077;&#1085;&#1090;&#1072;&#1094;&#1080;&#1080;\&#1079;&#1074;&#1091;&#1082;\25.&#1073;.mp3" TargetMode="External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57;&#1077;&#1088;&#1075;&#1077;&#1081;\Desktop\&#1042;&#1054;&#1050;&#1052;\&#1092;&#1086;&#1090;&#1086;%20&#1076;&#1083;&#1103;%20&#1087;&#1088;&#1077;&#1079;&#1077;&#1085;&#1090;&#1072;&#1094;&#1080;&#1080;\&#1079;&#1074;&#1091;&#1082;\26.&#1073;.mp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975992"/>
          </a:xfrm>
        </p:spPr>
        <p:txBody>
          <a:bodyPr>
            <a:noAutofit/>
          </a:bodyPr>
          <a:lstStyle/>
          <a:p>
            <a:r>
              <a:rPr lang="ru-RU" sz="5400" b="1" dirty="0"/>
              <a:t>Научно-исследовательская деятельность музеев</a:t>
            </a:r>
            <a:endParaRPr lang="ru-RU" sz="5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27784" y="4869160"/>
            <a:ext cx="6066050" cy="136815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доцент кафедры отечественной истории и историко-краеведческого образования ФГБОУ ВО «ВГСПУ», канд. ист. наук </a:t>
            </a:r>
          </a:p>
          <a:p>
            <a:r>
              <a:rPr lang="ru-RU" dirty="0" smtClean="0"/>
              <a:t>М.А. </a:t>
            </a:r>
            <a:r>
              <a:rPr lang="ru-RU" dirty="0" err="1" smtClean="0"/>
              <a:t>Белицкая</a:t>
            </a:r>
            <a:endParaRPr lang="ru-RU" dirty="0"/>
          </a:p>
        </p:txBody>
      </p:sp>
      <p:pic>
        <p:nvPicPr>
          <p:cNvPr id="1026" name="Picture 2" descr="C:\Users\Сергей\Downloads\IMG_20161119_074217_0-01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429000"/>
            <a:ext cx="2088232" cy="3132349"/>
          </a:xfrm>
          <a:prstGeom prst="rect">
            <a:avLst/>
          </a:prstGeom>
          <a:noFill/>
        </p:spPr>
      </p:pic>
      <p:pic>
        <p:nvPicPr>
          <p:cNvPr id="5" name="1.б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604448" y="638132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4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303256"/>
          </a:xfrm>
        </p:spPr>
        <p:txBody>
          <a:bodyPr>
            <a:normAutofit fontScale="90000"/>
          </a:bodyPr>
          <a:lstStyle/>
          <a:p>
            <a:r>
              <a:rPr lang="ru-RU" sz="4800" b="1" dirty="0" smtClean="0"/>
              <a:t>Место научных исследований в деятельности музея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16831"/>
            <a:ext cx="8229600" cy="4255685"/>
          </a:xfrm>
        </p:spPr>
        <p:txBody>
          <a:bodyPr/>
          <a:lstStyle/>
          <a:p>
            <a:r>
              <a:rPr lang="ru-RU" dirty="0" smtClean="0"/>
              <a:t>Научно-исследовательская работа является основой функционирования, одним из ведущих направлений деятельности музея.</a:t>
            </a:r>
          </a:p>
          <a:p>
            <a:endParaRPr lang="ru-RU" dirty="0"/>
          </a:p>
        </p:txBody>
      </p:sp>
      <p:pic>
        <p:nvPicPr>
          <p:cNvPr id="4" name="2.б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676456" y="638132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Определение научно-исследовательской деятельности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Это особый </a:t>
            </a:r>
            <a:r>
              <a:rPr lang="ru-RU" dirty="0"/>
              <a:t>вид человеческого </a:t>
            </a:r>
            <a:r>
              <a:rPr lang="ru-RU" dirty="0" smtClean="0"/>
              <a:t>труда, представляющий </a:t>
            </a:r>
            <a:r>
              <a:rPr lang="ru-RU" dirty="0"/>
              <a:t>совокупность процессов добывания</a:t>
            </a:r>
            <a:r>
              <a:rPr lang="ru-RU" dirty="0" smtClean="0"/>
              <a:t>, </a:t>
            </a:r>
            <a:r>
              <a:rPr lang="ru-RU" dirty="0"/>
              <a:t>распространения и применения таких знаний, </a:t>
            </a:r>
            <a:r>
              <a:rPr lang="ru-RU" dirty="0" smtClean="0"/>
              <a:t>которыми общество </a:t>
            </a:r>
            <a:r>
              <a:rPr lang="ru-RU" dirty="0"/>
              <a:t>ранее не </a:t>
            </a:r>
            <a:r>
              <a:rPr lang="ru-RU" dirty="0" smtClean="0"/>
              <a:t>располагало.</a:t>
            </a:r>
          </a:p>
          <a:p>
            <a:r>
              <a:rPr lang="ru-RU" dirty="0"/>
              <a:t>Е</a:t>
            </a:r>
            <a:r>
              <a:rPr lang="ru-RU" dirty="0" smtClean="0"/>
              <a:t>е </a:t>
            </a:r>
            <a:r>
              <a:rPr lang="ru-RU" dirty="0"/>
              <a:t>результатом всегда является новая </a:t>
            </a:r>
            <a:r>
              <a:rPr lang="ru-RU" dirty="0" smtClean="0"/>
              <a:t>информация, полученная при </a:t>
            </a:r>
            <a:r>
              <a:rPr lang="ru-RU" dirty="0"/>
              <a:t>изучении того или иного объекта.</a:t>
            </a:r>
          </a:p>
        </p:txBody>
      </p:sp>
      <p:pic>
        <p:nvPicPr>
          <p:cNvPr id="4" name="3.б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676456" y="6453336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Историческая справка: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endParaRPr lang="ru-RU" dirty="0" smtClean="0"/>
          </a:p>
          <a:p>
            <a:pPr algn="just"/>
            <a:r>
              <a:rPr lang="ru-RU" dirty="0" smtClean="0"/>
              <a:t>Историческое развитие музеев позволяет проследить их постоянную связь с наукой.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В разные периоды истории музейные собрания становились базовой основой для фундаментальных и прикладных исследований целого ряда областей науки</a:t>
            </a:r>
          </a:p>
          <a:p>
            <a:pPr algn="just"/>
            <a:endParaRPr lang="ru-RU" dirty="0" smtClean="0"/>
          </a:p>
          <a:p>
            <a:r>
              <a:rPr lang="ru-RU" dirty="0" smtClean="0"/>
              <a:t>Так например,  еще на базе предшественников музея- различных научных кабинетов   формировались  первые университеты. 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В начале  </a:t>
            </a:r>
            <a:r>
              <a:rPr lang="en-US" dirty="0" smtClean="0"/>
              <a:t>XX </a:t>
            </a:r>
            <a:r>
              <a:rPr lang="ru-RU" dirty="0" smtClean="0"/>
              <a:t> века  в нашей стране  музеи были официально закреплены в ведении научного отдела Народного Комиссариата Просвещения, а с 1922 г.  переданы в «Главное управление научными, научно-художественными, музейными и по охране природы учреждениями». </a:t>
            </a:r>
          </a:p>
          <a:p>
            <a:endParaRPr lang="ru-RU" dirty="0" smtClean="0"/>
          </a:p>
        </p:txBody>
      </p:sp>
      <p:pic>
        <p:nvPicPr>
          <p:cNvPr id="4" name="4.б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532440" y="6453336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26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Историческая справка: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 середине 20-х годов XX в. определились два разных подхода к роли исследовательской деятельности музеев. С одной стороны музей рассматривался  как научно-исследовательское учреждение; с другой – как </a:t>
            </a:r>
            <a:r>
              <a:rPr lang="ru-RU" dirty="0" err="1" smtClean="0"/>
              <a:t>политпросветительское</a:t>
            </a:r>
            <a:r>
              <a:rPr lang="ru-RU" dirty="0" smtClean="0"/>
              <a:t>.</a:t>
            </a:r>
          </a:p>
          <a:p>
            <a:pPr algn="just"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4" name="5.б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460432" y="630932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4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Историческая справка: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Внимание к научным исследованиям музеев усилилось в послевоенный период. </a:t>
            </a:r>
          </a:p>
          <a:p>
            <a:endParaRPr lang="ru-RU" dirty="0" smtClean="0"/>
          </a:p>
          <a:p>
            <a:pPr lvl="0"/>
            <a:r>
              <a:rPr lang="ru-RU" dirty="0" smtClean="0"/>
              <a:t>С конца 1950-х гг. стали предприниматься попытки обобщения и анализа опыта научно-исследовательской деятельности музеев в мировом масштабе. На Генеральной конференции ИКОМ в 1968 г. в качестве основной обсуждалась тема «Музеи и исследовательская работа». </a:t>
            </a:r>
          </a:p>
          <a:p>
            <a:endParaRPr lang="ru-RU" dirty="0"/>
          </a:p>
        </p:txBody>
      </p:sp>
      <p:pic>
        <p:nvPicPr>
          <p:cNvPr id="4" name="6.б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604448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17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Современный музей как научно-исследовательское учреждение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Сегодня музеи как исследовательские центры занимаются комплектованием, учетом, изучением своих собраний, разработкой рубрикаторов музейных каталогов, методик, необходимых для обеспечения их сохранности, научным проектированием экспозиций и выставок.</a:t>
            </a:r>
            <a:endParaRPr lang="ru-RU" dirty="0"/>
          </a:p>
        </p:txBody>
      </p:sp>
      <p:pic>
        <p:nvPicPr>
          <p:cNvPr id="4" name="7.б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676456" y="638132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Исследовательская функция музеев. 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Все музеи интегрированы в целостную систему естественных и общественных наук, и, в соответствии с принадлежностью к определенной профильной дисциплине, решают свои научные задачи.</a:t>
            </a:r>
            <a:endParaRPr lang="ru-RU" dirty="0"/>
          </a:p>
        </p:txBody>
      </p:sp>
      <p:pic>
        <p:nvPicPr>
          <p:cNvPr id="4" name="8.б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676456" y="6453336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/>
              <a:t>Направления научно-исследовательской работы музея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3900" dirty="0" smtClean="0"/>
          </a:p>
          <a:p>
            <a:r>
              <a:rPr lang="en-US" sz="3900" b="1" dirty="0" smtClean="0">
                <a:latin typeface="+mj-lt"/>
              </a:rPr>
              <a:t>I</a:t>
            </a:r>
            <a:r>
              <a:rPr lang="ru-RU" sz="3900" b="1" dirty="0" smtClean="0">
                <a:latin typeface="+mj-lt"/>
              </a:rPr>
              <a:t> направление </a:t>
            </a:r>
            <a:r>
              <a:rPr lang="ru-RU" sz="3900" dirty="0" smtClean="0">
                <a:latin typeface="+mj-lt"/>
              </a:rPr>
              <a:t>–</a:t>
            </a:r>
            <a:r>
              <a:rPr lang="ru-RU" sz="4000" dirty="0" smtClean="0">
                <a:latin typeface="+mj-lt"/>
              </a:rPr>
              <a:t>научные исследования в рамках профильных наук </a:t>
            </a:r>
          </a:p>
          <a:p>
            <a:r>
              <a:rPr lang="en-US" sz="4000" b="1" dirty="0" smtClean="0"/>
              <a:t>II</a:t>
            </a:r>
            <a:r>
              <a:rPr lang="ru-RU" sz="4000" b="1" dirty="0" smtClean="0"/>
              <a:t> направление – </a:t>
            </a:r>
            <a:r>
              <a:rPr lang="ru-RU" sz="4000" dirty="0" smtClean="0"/>
              <a:t>музееведческие исследования</a:t>
            </a:r>
          </a:p>
          <a:p>
            <a:endParaRPr lang="ru-RU" sz="3900" dirty="0" smtClean="0">
              <a:latin typeface="+mj-lt"/>
            </a:endParaRPr>
          </a:p>
        </p:txBody>
      </p:sp>
      <p:pic>
        <p:nvPicPr>
          <p:cNvPr id="4" name="9.б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604448" y="6453336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/>
              <a:t>Направления научно-исследовательской работы музея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ru-RU" dirty="0" smtClean="0"/>
          </a:p>
          <a:p>
            <a:pPr>
              <a:buNone/>
            </a:pPr>
            <a:r>
              <a:rPr lang="ru-RU" i="1" u="sng" dirty="0" smtClean="0"/>
              <a:t>направления</a:t>
            </a:r>
            <a:r>
              <a:rPr lang="ru-RU" i="1" dirty="0" smtClean="0"/>
              <a:t>:</a:t>
            </a:r>
            <a:endParaRPr lang="ru-RU" dirty="0" smtClean="0"/>
          </a:p>
          <a:p>
            <a:pPr>
              <a:lnSpc>
                <a:spcPct val="120000"/>
              </a:lnSpc>
            </a:pPr>
            <a:r>
              <a:rPr lang="ru-RU" dirty="0" smtClean="0"/>
              <a:t>Разработка концепций музеев и отдельных направлений музейной деятельности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Научное проектирование экспозиций и выставок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Социологическое изучение музейной аудитории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Разработка форм и методов культурно-образовательной деятельности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Исследование истории музейного дела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Общетеоретические музееведческие исследования</a:t>
            </a:r>
          </a:p>
          <a:p>
            <a:endParaRPr lang="ru-RU" dirty="0"/>
          </a:p>
        </p:txBody>
      </p:sp>
      <p:pic>
        <p:nvPicPr>
          <p:cNvPr id="4" name="10.б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676456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95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Разработка научной концепции музея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— это всестороннее обоснование целей и задач создания, функционирования и развития музея, а также способов и средств их реализации.</a:t>
            </a:r>
          </a:p>
          <a:p>
            <a:endParaRPr lang="ru-RU" dirty="0"/>
          </a:p>
        </p:txBody>
      </p:sp>
      <p:pic>
        <p:nvPicPr>
          <p:cNvPr id="4" name="11.б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604448" y="638132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3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Исследования в области комплектования фондов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Разработка научной концепции комплектования (цели, задачи, направления, принципы, формы, методы комплектования)</a:t>
            </a:r>
          </a:p>
          <a:p>
            <a:r>
              <a:rPr lang="ru-RU" dirty="0" smtClean="0"/>
              <a:t>Разработка критериев отбора материалов в фондовое собрание с целью документирования процесса исторического, природного, культурного развития в соответствии с целью и задачами конкретного музея</a:t>
            </a:r>
            <a:endParaRPr lang="ru-RU" dirty="0"/>
          </a:p>
        </p:txBody>
      </p:sp>
      <p:pic>
        <p:nvPicPr>
          <p:cNvPr id="4" name="12.б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676456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4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i="1" u="sng" dirty="0" smtClean="0"/>
              <a:t>Научная </a:t>
            </a:r>
            <a:r>
              <a:rPr lang="ru-RU" sz="3600" i="1" u="sng" dirty="0" err="1" smtClean="0"/>
              <a:t>кониепиия</a:t>
            </a:r>
            <a:r>
              <a:rPr lang="ru-RU" sz="3600" i="1" u="sng" dirty="0" smtClean="0"/>
              <a:t> комплектования фондов включает</a:t>
            </a:r>
            <a:r>
              <a:rPr lang="ru-RU" sz="3600" i="1" dirty="0" smtClean="0"/>
              <a:t>: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ru-RU" dirty="0" smtClean="0"/>
              <a:t>оценку структуры и содержания имеющегося музейного фонда;</a:t>
            </a:r>
          </a:p>
          <a:p>
            <a:pPr lvl="0"/>
            <a:r>
              <a:rPr lang="ru-RU" dirty="0" smtClean="0"/>
              <a:t>анализ уже сложившихся коллекций и определение степени их полноты;</a:t>
            </a:r>
          </a:p>
          <a:p>
            <a:pPr lvl="0"/>
            <a:r>
              <a:rPr lang="ru-RU" dirty="0" smtClean="0"/>
              <a:t>обоснование направленности и характера комплектования или пополнения коллекций;</a:t>
            </a:r>
          </a:p>
          <a:p>
            <a:pPr lvl="0"/>
            <a:r>
              <a:rPr lang="ru-RU" dirty="0" smtClean="0"/>
              <a:t>определение критериев отбора материалов в фонды с учетом целей и задач, стоящих перед музеем;</a:t>
            </a:r>
          </a:p>
          <a:p>
            <a:pPr lvl="0"/>
            <a:r>
              <a:rPr lang="ru-RU" dirty="0" smtClean="0"/>
              <a:t>определение круга и объема информации, фиксируемой в документах комплектования;</a:t>
            </a:r>
          </a:p>
          <a:p>
            <a:pPr lvl="0"/>
            <a:r>
              <a:rPr lang="ru-RU" dirty="0" smtClean="0"/>
              <a:t>разработку системы каталогов комплектования.</a:t>
            </a:r>
          </a:p>
          <a:p>
            <a:endParaRPr lang="ru-RU" dirty="0"/>
          </a:p>
        </p:txBody>
      </p:sp>
      <p:pic>
        <p:nvPicPr>
          <p:cNvPr id="4" name="13.б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532440" y="638132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02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Научно-фондовая исследовательская работа предполагает: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ru-RU" dirty="0" smtClean="0"/>
              <a:t>Изучение музейных предметов и коллекций и раскрытие их научного, исторического, художественного значения.</a:t>
            </a:r>
          </a:p>
          <a:p>
            <a:pPr>
              <a:lnSpc>
                <a:spcPct val="120000"/>
              </a:lnSpc>
            </a:pPr>
            <a:endParaRPr lang="ru-RU" dirty="0" smtClean="0"/>
          </a:p>
          <a:p>
            <a:pPr>
              <a:lnSpc>
                <a:spcPct val="120000"/>
              </a:lnSpc>
            </a:pPr>
            <a:r>
              <a:rPr lang="ru-RU" dirty="0" smtClean="0"/>
              <a:t>Разработка научных основ сохранности музейных предметов.</a:t>
            </a:r>
          </a:p>
          <a:p>
            <a:pPr>
              <a:lnSpc>
                <a:spcPct val="120000"/>
              </a:lnSpc>
            </a:pPr>
            <a:endParaRPr lang="ru-RU" dirty="0" smtClean="0"/>
          </a:p>
          <a:p>
            <a:pPr>
              <a:lnSpc>
                <a:spcPct val="120000"/>
              </a:lnSpc>
            </a:pPr>
            <a:r>
              <a:rPr lang="ru-RU" dirty="0" smtClean="0"/>
              <a:t>Подготовка научных концепций фондовой работы.</a:t>
            </a:r>
            <a:endParaRPr lang="ru-RU" dirty="0"/>
          </a:p>
        </p:txBody>
      </p:sp>
      <p:pic>
        <p:nvPicPr>
          <p:cNvPr id="4" name="14.б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676456" y="638132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2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Экспозиционно-выставочная работа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Создание научной документации экспозиции. Научное проектирование.</a:t>
            </a:r>
          </a:p>
          <a:p>
            <a:pPr lvl="1"/>
            <a:r>
              <a:rPr lang="ru-RU" dirty="0" smtClean="0"/>
              <a:t>Научная концепция</a:t>
            </a:r>
          </a:p>
          <a:p>
            <a:pPr lvl="1"/>
            <a:r>
              <a:rPr lang="ru-RU" dirty="0" smtClean="0"/>
              <a:t>Тематическая структура</a:t>
            </a:r>
          </a:p>
          <a:p>
            <a:pPr lvl="1"/>
            <a:r>
              <a:rPr lang="ru-RU" dirty="0" smtClean="0"/>
              <a:t>Тематико-экспозиционные планы</a:t>
            </a:r>
          </a:p>
        </p:txBody>
      </p:sp>
      <p:pic>
        <p:nvPicPr>
          <p:cNvPr id="4" name="15.б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604448" y="638132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6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Культурно-образовательная деятельность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Разработка образовательной концепции музея;</a:t>
            </a:r>
          </a:p>
          <a:p>
            <a:endParaRPr lang="ru-RU" dirty="0" smtClean="0"/>
          </a:p>
          <a:p>
            <a:r>
              <a:rPr lang="ru-RU" dirty="0" smtClean="0"/>
              <a:t>Диверсифицированное изучение музейной аудитории;</a:t>
            </a:r>
          </a:p>
          <a:p>
            <a:endParaRPr lang="ru-RU" dirty="0" smtClean="0"/>
          </a:p>
          <a:p>
            <a:r>
              <a:rPr lang="ru-RU" dirty="0" smtClean="0"/>
              <a:t>Подготовку методической документации для разных форм культурно-образовательной деятельности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Разработку культурно-образовательных программ и проектов для целевой музейной аудитории;</a:t>
            </a:r>
          </a:p>
          <a:p>
            <a:endParaRPr lang="ru-RU" dirty="0" smtClean="0"/>
          </a:p>
        </p:txBody>
      </p:sp>
      <p:pic>
        <p:nvPicPr>
          <p:cNvPr id="4" name="16.б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676456" y="638132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6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Другие музееведческие исследования: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 lang="ru-RU" u="sng" dirty="0" smtClean="0"/>
              <a:t>исследования в области музейной коммуникации </a:t>
            </a:r>
            <a:r>
              <a:rPr lang="ru-RU" i="1" dirty="0" smtClean="0"/>
              <a:t>- </a:t>
            </a:r>
            <a:r>
              <a:rPr lang="ru-RU" dirty="0" smtClean="0"/>
              <a:t>играют важную роль в создании информационного ресурса связи между музейным предметом, его историей и настоящим моментом. В результате этих исследований, получают сведения о научной, информативной, эстетической ценности отдельных предметов, полученные в музейном фонде;</a:t>
            </a:r>
          </a:p>
          <a:p>
            <a:pPr lvl="0"/>
            <a:endParaRPr lang="ru-RU" dirty="0" smtClean="0"/>
          </a:p>
          <a:p>
            <a:pPr lvl="0"/>
            <a:r>
              <a:rPr lang="ru-RU" u="sng" dirty="0" smtClean="0"/>
              <a:t>исследования в области музейной педагогики — </a:t>
            </a:r>
            <a:r>
              <a:rPr lang="ru-RU" dirty="0" smtClean="0"/>
              <a:t>исследование системы  взаимоотношения музея и его аудитории;</a:t>
            </a:r>
          </a:p>
          <a:p>
            <a:r>
              <a:rPr lang="ru-RU" dirty="0" smtClean="0"/>
              <a:t> </a:t>
            </a:r>
          </a:p>
          <a:p>
            <a:r>
              <a:rPr lang="ru-RU" u="sng" dirty="0" smtClean="0"/>
              <a:t>музейная социология— </a:t>
            </a:r>
            <a:r>
              <a:rPr lang="ru-RU" dirty="0" smtClean="0"/>
              <a:t>исследования по определению эффективности музейной деятельности. </a:t>
            </a:r>
          </a:p>
          <a:p>
            <a:endParaRPr lang="ru-RU" dirty="0" smtClean="0"/>
          </a:p>
          <a:p>
            <a:r>
              <a:rPr lang="ru-RU" u="sng" dirty="0" smtClean="0"/>
              <a:t>исследования в области истории, теории и методики музейного дела и др.</a:t>
            </a:r>
          </a:p>
          <a:p>
            <a:endParaRPr lang="ru-RU" b="1" i="1" dirty="0" smtClean="0"/>
          </a:p>
          <a:p>
            <a:endParaRPr lang="ru-RU" dirty="0"/>
          </a:p>
        </p:txBody>
      </p:sp>
      <p:pic>
        <p:nvPicPr>
          <p:cNvPr id="4" name="17.б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532440" y="6453336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4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/>
              <a:t> Организация научно-исследовательской работы в музее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ru-RU" u="sng" dirty="0" smtClean="0"/>
              <a:t>Этапы:</a:t>
            </a:r>
          </a:p>
          <a:p>
            <a:pPr algn="just">
              <a:lnSpc>
                <a:spcPct val="120000"/>
              </a:lnSpc>
            </a:pPr>
            <a:r>
              <a:rPr lang="ru-RU" dirty="0" smtClean="0"/>
              <a:t>Создание долгосрочных и краткосрочных  перспективных планов НИР;</a:t>
            </a:r>
          </a:p>
          <a:p>
            <a:pPr algn="just">
              <a:lnSpc>
                <a:spcPct val="120000"/>
              </a:lnSpc>
            </a:pPr>
            <a:r>
              <a:rPr lang="ru-RU" dirty="0" smtClean="0"/>
              <a:t>Разработка программы исследований</a:t>
            </a:r>
          </a:p>
          <a:p>
            <a:pPr algn="just">
              <a:lnSpc>
                <a:spcPct val="120000"/>
              </a:lnSpc>
            </a:pPr>
            <a:r>
              <a:rPr lang="ru-RU" dirty="0" smtClean="0"/>
              <a:t>Расчет объемов научно-исследовательских работ </a:t>
            </a:r>
          </a:p>
          <a:p>
            <a:pPr algn="just">
              <a:lnSpc>
                <a:spcPct val="120000"/>
              </a:lnSpc>
            </a:pPr>
            <a:r>
              <a:rPr lang="ru-RU" dirty="0" smtClean="0"/>
              <a:t>Поэтапный отчет о выполнении НИР на совещаниях научных подразделений</a:t>
            </a:r>
          </a:p>
          <a:p>
            <a:pPr algn="just">
              <a:lnSpc>
                <a:spcPct val="120000"/>
              </a:lnSpc>
            </a:pPr>
            <a:r>
              <a:rPr lang="ru-RU" dirty="0" smtClean="0"/>
              <a:t>Обсуждение на Совете музея (Ученом совете, методическом совете)</a:t>
            </a:r>
          </a:p>
          <a:p>
            <a:pPr algn="just">
              <a:lnSpc>
                <a:spcPct val="120000"/>
              </a:lnSpc>
            </a:pPr>
            <a:r>
              <a:rPr lang="ru-RU" dirty="0" smtClean="0"/>
              <a:t>Отзыв внешней организации, занимающейся данной проблемой.</a:t>
            </a:r>
          </a:p>
          <a:p>
            <a:pPr>
              <a:lnSpc>
                <a:spcPct val="120000"/>
              </a:lnSpc>
              <a:buNone/>
            </a:pPr>
            <a:r>
              <a:rPr lang="ru-RU" dirty="0" smtClean="0"/>
              <a:t> </a:t>
            </a:r>
          </a:p>
          <a:p>
            <a:pPr>
              <a:lnSpc>
                <a:spcPct val="120000"/>
              </a:lnSpc>
            </a:pPr>
            <a:endParaRPr lang="ru-RU" dirty="0" smtClean="0"/>
          </a:p>
          <a:p>
            <a:pPr>
              <a:lnSpc>
                <a:spcPct val="120000"/>
              </a:lnSpc>
            </a:pPr>
            <a:endParaRPr lang="ru-RU" dirty="0" smtClean="0"/>
          </a:p>
          <a:p>
            <a:pPr>
              <a:lnSpc>
                <a:spcPct val="120000"/>
              </a:lnSpc>
            </a:pPr>
            <a:endParaRPr lang="ru-RU" dirty="0"/>
          </a:p>
        </p:txBody>
      </p:sp>
      <p:pic>
        <p:nvPicPr>
          <p:cNvPr id="4" name="18.б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676456" y="638132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22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735304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>Создание долгосрочных и краткосрочных  перспективных планов НИР;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ru-RU" dirty="0" smtClean="0"/>
              <a:t>При планировании необходимо учитывать реальные сроки выполнения работ, связанные с численностью и квалификацией специалистов, опытом работы, разработанной системой взаимодействия с другими исследовательскими организациями отрасли, региона и центра, в том числе с музеями. Сроки выполнения работ во многом зависят от сложности выполняемого задания, кадрового обеспечения, финансовых возможностей музея.</a:t>
            </a:r>
            <a:endParaRPr lang="ru-RU" dirty="0"/>
          </a:p>
        </p:txBody>
      </p:sp>
      <p:pic>
        <p:nvPicPr>
          <p:cNvPr id="4" name="19.б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604448" y="638132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9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633267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ru-RU" dirty="0" smtClean="0"/>
              <a:t>С планированием </a:t>
            </a:r>
            <a:r>
              <a:rPr lang="ru-RU" dirty="0"/>
              <a:t>неразрывно связана </a:t>
            </a:r>
            <a:r>
              <a:rPr lang="ru-RU" dirty="0" smtClean="0"/>
              <a:t>координация деятельности </a:t>
            </a:r>
            <a:r>
              <a:rPr lang="ru-RU" dirty="0"/>
              <a:t>музеев с другими научными </a:t>
            </a:r>
            <a:r>
              <a:rPr lang="ru-RU" dirty="0" smtClean="0"/>
              <a:t>учреждениями, что </a:t>
            </a:r>
            <a:r>
              <a:rPr lang="ru-RU" dirty="0"/>
              <a:t>помогает не только избежать </a:t>
            </a:r>
            <a:r>
              <a:rPr lang="ru-RU" dirty="0" smtClean="0"/>
              <a:t>неоправданного дублирования</a:t>
            </a:r>
            <a:r>
              <a:rPr lang="ru-RU" dirty="0"/>
              <a:t>, </a:t>
            </a:r>
            <a:r>
              <a:rPr lang="ru-RU" dirty="0" smtClean="0"/>
              <a:t>и </a:t>
            </a:r>
            <a:r>
              <a:rPr lang="ru-RU" dirty="0"/>
              <a:t>несогласованности в </a:t>
            </a:r>
            <a:r>
              <a:rPr lang="ru-RU" dirty="0" smtClean="0"/>
              <a:t>исследованиях, но </a:t>
            </a:r>
            <a:r>
              <a:rPr lang="ru-RU" dirty="0"/>
              <a:t>и оказывать взаимную помощь в </a:t>
            </a:r>
            <a:r>
              <a:rPr lang="ru-RU" dirty="0" smtClean="0"/>
              <a:t>проведении изысканий</a:t>
            </a:r>
            <a:r>
              <a:rPr lang="ru-RU" dirty="0"/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188640"/>
            <a:ext cx="8064896" cy="6959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3600" dirty="0" smtClean="0">
                <a:solidFill>
                  <a:schemeClr val="tx2"/>
                </a:solidFill>
              </a:rPr>
              <a:t>Разработка программы исследований</a:t>
            </a:r>
          </a:p>
        </p:txBody>
      </p:sp>
      <p:pic>
        <p:nvPicPr>
          <p:cNvPr id="5" name="20.б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532440" y="6453336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8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Многие научные исследования в музеях </a:t>
            </a:r>
            <a:r>
              <a:rPr lang="ru-RU" dirty="0" smtClean="0"/>
              <a:t>осуществляются коллективно – </a:t>
            </a:r>
            <a:r>
              <a:rPr lang="ru-RU" dirty="0"/>
              <a:t>усилиями отделов или </a:t>
            </a:r>
            <a:r>
              <a:rPr lang="ru-RU" dirty="0" smtClean="0"/>
              <a:t>секторов, а </a:t>
            </a:r>
            <a:r>
              <a:rPr lang="ru-RU" dirty="0"/>
              <a:t>для разработки некоторых тем формируются </a:t>
            </a:r>
            <a:r>
              <a:rPr lang="ru-RU" dirty="0" smtClean="0"/>
              <a:t>временные коллективы </a:t>
            </a:r>
            <a:r>
              <a:rPr lang="ru-RU" dirty="0"/>
              <a:t>в виде проблемных групп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Результаты научно-исследовательской работы, зафиксированные в виде письменных документальных материалов хранятся в научном архиве музея. </a:t>
            </a:r>
          </a:p>
          <a:p>
            <a:endParaRPr lang="ru-RU" dirty="0" smtClean="0"/>
          </a:p>
        </p:txBody>
      </p:sp>
      <p:pic>
        <p:nvPicPr>
          <p:cNvPr id="4" name="21.б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604448" y="638132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32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Формы введения в научный оборот результатов научно-исследо­вательской работы 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Каталоги коллекций</a:t>
            </a:r>
          </a:p>
          <a:p>
            <a:r>
              <a:rPr lang="ru-RU" dirty="0" smtClean="0"/>
              <a:t>Экспозиции и выставки</a:t>
            </a:r>
          </a:p>
          <a:p>
            <a:r>
              <a:rPr lang="ru-RU" dirty="0" smtClean="0"/>
              <a:t>Путеводители по экспозициям и фондам</a:t>
            </a:r>
          </a:p>
          <a:p>
            <a:r>
              <a:rPr lang="ru-RU" dirty="0" smtClean="0"/>
              <a:t>Монографии</a:t>
            </a:r>
          </a:p>
          <a:p>
            <a:r>
              <a:rPr lang="ru-RU" dirty="0" smtClean="0"/>
              <a:t>Публикации в журналах и сборниках научных статей</a:t>
            </a:r>
          </a:p>
          <a:p>
            <a:r>
              <a:rPr lang="ru-RU" dirty="0" smtClean="0"/>
              <a:t>Отчеты экспедиций</a:t>
            </a:r>
          </a:p>
          <a:p>
            <a:pPr algn="just">
              <a:buNone/>
            </a:pPr>
            <a:r>
              <a:rPr lang="ru-RU" dirty="0" smtClean="0"/>
              <a:t>Важнейшей формой публикации результатов исследований музейного собрания является экспозиция!</a:t>
            </a:r>
          </a:p>
          <a:p>
            <a:endParaRPr lang="ru-RU" dirty="0" smtClean="0"/>
          </a:p>
        </p:txBody>
      </p:sp>
      <p:pic>
        <p:nvPicPr>
          <p:cNvPr id="4" name="22.б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604448" y="630932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7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chemeClr val="tx2"/>
                </a:solidFill>
              </a:rPr>
              <a:t>Положение о научно-исследовательской работе</a:t>
            </a:r>
            <a:r>
              <a:rPr lang="ru-RU" sz="4800" b="1" dirty="0" smtClean="0">
                <a:solidFill>
                  <a:schemeClr val="tx1"/>
                </a:solidFill>
              </a:rPr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включает следующие разделы:</a:t>
            </a:r>
          </a:p>
          <a:p>
            <a:r>
              <a:rPr lang="ru-RU" dirty="0" smtClean="0"/>
              <a:t>введение</a:t>
            </a:r>
          </a:p>
          <a:p>
            <a:r>
              <a:rPr lang="ru-RU" dirty="0" smtClean="0"/>
              <a:t>организация исследовательской работы</a:t>
            </a:r>
          </a:p>
          <a:p>
            <a:r>
              <a:rPr lang="ru-RU" dirty="0" smtClean="0"/>
              <a:t>содержательная часть </a:t>
            </a:r>
          </a:p>
          <a:p>
            <a:r>
              <a:rPr lang="ru-RU" dirty="0" smtClean="0"/>
              <a:t>заключение. </a:t>
            </a:r>
            <a:endParaRPr lang="ru-RU" dirty="0"/>
          </a:p>
        </p:txBody>
      </p:sp>
      <p:pic>
        <p:nvPicPr>
          <p:cNvPr id="4" name="23.б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676456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49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Большое значение в развитии исследовательской работы музеев имеют Ученые советы, в состав которых входят специалисты по всем областям научного знания, представленным в музее, как </a:t>
            </a:r>
            <a:r>
              <a:rPr lang="ru-RU" smtClean="0"/>
              <a:t>из </a:t>
            </a:r>
            <a:r>
              <a:rPr lang="ru-RU" smtClean="0"/>
              <a:t>самого </a:t>
            </a:r>
            <a:r>
              <a:rPr lang="ru-RU" dirty="0" smtClean="0"/>
              <a:t>музея, так и из других научно-исследовательских организаций. </a:t>
            </a:r>
            <a:endParaRPr lang="ru-RU" dirty="0"/>
          </a:p>
        </p:txBody>
      </p:sp>
      <p:pic>
        <p:nvPicPr>
          <p:cNvPr id="4" name="24.б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748464" y="638132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6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Выводы: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Успешное функционирование музеев зависит от продуманной программы всей исследовательской работы, учитывающей множество факторов, связанных с особенностями  деятельности конкретного музея. 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Основой поступательного развития музея является разработанная система планирования, опирающаяся на нормативы, составленная с ориентацией на конкретный музей и учитывающая весь спектр направлений его деятельности.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25.б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604448" y="6453336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19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Источники и литература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ru-RU" sz="4300" dirty="0" smtClean="0"/>
              <a:t>Изучение и научное описание памятников материальной куль­туры. / Сост. и </a:t>
            </a:r>
            <a:r>
              <a:rPr lang="ru-RU" sz="4300" dirty="0" err="1" smtClean="0"/>
              <a:t>науч</a:t>
            </a:r>
            <a:r>
              <a:rPr lang="ru-RU" sz="4300" dirty="0" smtClean="0"/>
              <a:t>. ред. A.M. Разгон и Н.П. Финягина. М., 1972.</a:t>
            </a:r>
            <a:endParaRPr lang="ru-RU" sz="4300" dirty="0"/>
          </a:p>
          <a:p>
            <a:r>
              <a:rPr lang="ru-RU" sz="4300" dirty="0" err="1"/>
              <a:t>Каулен</a:t>
            </a:r>
            <a:r>
              <a:rPr lang="ru-RU" sz="4300" dirty="0"/>
              <a:t> М.Е., Коссова И.М., </a:t>
            </a:r>
            <a:r>
              <a:rPr lang="ru-RU" sz="4300" dirty="0" err="1"/>
              <a:t>Сундиева</a:t>
            </a:r>
            <a:r>
              <a:rPr lang="ru-RU" sz="4300" dirty="0"/>
              <a:t> А.А. Музейное дело России. М.,2010.</a:t>
            </a:r>
          </a:p>
          <a:p>
            <a:r>
              <a:rPr lang="ru-RU" sz="4300" dirty="0"/>
              <a:t>Музееведение. Музеи исторического профиля / под ред. К.Г. Левыкина, В. </a:t>
            </a:r>
            <a:r>
              <a:rPr lang="ru-RU" sz="4300" dirty="0" err="1"/>
              <a:t>Хербста</a:t>
            </a:r>
            <a:r>
              <a:rPr lang="ru-RU" sz="4300" dirty="0"/>
              <a:t>. М., 1988</a:t>
            </a:r>
            <a:r>
              <a:rPr lang="ru-RU" sz="4300" dirty="0" smtClean="0"/>
              <a:t>.</a:t>
            </a:r>
          </a:p>
          <a:p>
            <a:r>
              <a:rPr lang="ru-RU" sz="4300" dirty="0" smtClean="0"/>
              <a:t>Музейное дело в СССР. Музеи - научные учреждения. М., 1974.</a:t>
            </a:r>
            <a:endParaRPr lang="ru-RU" sz="4300" dirty="0"/>
          </a:p>
          <a:p>
            <a:r>
              <a:rPr lang="ru-RU" sz="4300" dirty="0"/>
              <a:t>Научно-исследовательская работа музеев РСФСР. Методические рекомендации. М., 1985.</a:t>
            </a:r>
          </a:p>
          <a:p>
            <a:r>
              <a:rPr lang="ru-RU" sz="4300" dirty="0" err="1"/>
              <a:t>Поправко</a:t>
            </a:r>
            <a:r>
              <a:rPr lang="ru-RU" sz="4300" dirty="0"/>
              <a:t> Е.А. Музееведение. М., 2005</a:t>
            </a:r>
            <a:r>
              <a:rPr lang="ru-RU" sz="4300" dirty="0" smtClean="0"/>
              <a:t>.</a:t>
            </a:r>
          </a:p>
          <a:p>
            <a:r>
              <a:rPr lang="ru-RU" sz="4300" dirty="0" smtClean="0"/>
              <a:t>Российская музейная энциклопедия. М., 2001. Т.1-2.</a:t>
            </a:r>
          </a:p>
          <a:p>
            <a:r>
              <a:rPr lang="ru-RU" sz="4300" dirty="0" err="1" smtClean="0"/>
              <a:t>Рубан</a:t>
            </a:r>
            <a:r>
              <a:rPr lang="ru-RU" sz="4300" dirty="0" smtClean="0"/>
              <a:t> Н.И. </a:t>
            </a:r>
            <a:r>
              <a:rPr lang="ru-RU" sz="4300" dirty="0" err="1" smtClean="0"/>
              <a:t>Музеология</a:t>
            </a:r>
            <a:r>
              <a:rPr lang="ru-RU" sz="4300" dirty="0" smtClean="0"/>
              <a:t>. История музейного дела. Музейное дело на Дальнем Востоке России. Основные направления и формы музейной деятельности. Хабаровск, 2007.</a:t>
            </a:r>
          </a:p>
          <a:p>
            <a:r>
              <a:rPr lang="ru-RU" sz="4300" dirty="0" smtClean="0"/>
              <a:t>Сотникова С.И. </a:t>
            </a:r>
            <a:r>
              <a:rPr lang="ru-RU" sz="4300" dirty="0" err="1" smtClean="0"/>
              <a:t>Музеология</a:t>
            </a:r>
            <a:r>
              <a:rPr lang="ru-RU" sz="4300" dirty="0" smtClean="0"/>
              <a:t>. М., 2004. </a:t>
            </a:r>
          </a:p>
          <a:p>
            <a:r>
              <a:rPr lang="ru-RU" sz="4300" dirty="0" smtClean="0"/>
              <a:t>Тверская Д.И. Музей как научно-исследовательское учрежде­ние. // Музейное дело. Музей - культура - общество. М., 1992.</a:t>
            </a:r>
          </a:p>
          <a:p>
            <a:r>
              <a:rPr lang="ru-RU" sz="4300" dirty="0" err="1" smtClean="0"/>
              <a:t>Тельчаров</a:t>
            </a:r>
            <a:r>
              <a:rPr lang="ru-RU" sz="4300" dirty="0" smtClean="0"/>
              <a:t> А. Д. Основы музейного дела. Введение в специальность. М., 2005 </a:t>
            </a:r>
          </a:p>
          <a:p>
            <a:r>
              <a:rPr lang="ru-RU" sz="4300" dirty="0" err="1" smtClean="0"/>
              <a:t>Шляхтина</a:t>
            </a:r>
            <a:r>
              <a:rPr lang="ru-RU" sz="4300" dirty="0" smtClean="0"/>
              <a:t> Л.М. Основы музейного дела: теория и практика. М., 2005. </a:t>
            </a:r>
          </a:p>
          <a:p>
            <a:endParaRPr lang="ru-RU" sz="5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Благодарю за внимание!</a:t>
            </a:r>
            <a:endParaRPr lang="ru-RU" dirty="0"/>
          </a:p>
        </p:txBody>
      </p:sp>
      <p:pic>
        <p:nvPicPr>
          <p:cNvPr id="4" name="26.б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604448" y="6453336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0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391</TotalTime>
  <Words>1229</Words>
  <Application>Microsoft Office PowerPoint</Application>
  <PresentationFormat>Экран (4:3)</PresentationFormat>
  <Paragraphs>157</Paragraphs>
  <Slides>27</Slides>
  <Notes>21</Notes>
  <HiddenSlides>0</HiddenSlides>
  <MMClips>26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Литейная</vt:lpstr>
      <vt:lpstr>Научно-исследовательская деятельность музеев</vt:lpstr>
      <vt:lpstr>Место научных исследований в деятельности музея</vt:lpstr>
      <vt:lpstr>Определение научно-исследовательской деятельности</vt:lpstr>
      <vt:lpstr>Историческая справка: </vt:lpstr>
      <vt:lpstr>Историческая справка: </vt:lpstr>
      <vt:lpstr>Историческая справка: </vt:lpstr>
      <vt:lpstr>Современный музей как научно-исследовательское учреждение </vt:lpstr>
      <vt:lpstr>Исследовательская функция музеев. </vt:lpstr>
      <vt:lpstr>Направления научно-исследовательской работы музея</vt:lpstr>
      <vt:lpstr>Направления научно-исследовательской работы музея</vt:lpstr>
      <vt:lpstr>Разработка научной концепции музея</vt:lpstr>
      <vt:lpstr>Исследования в области комплектования фондов</vt:lpstr>
      <vt:lpstr>Научная кониепиия комплектования фондов включает:</vt:lpstr>
      <vt:lpstr>Научно-фондовая исследовательская работа предполагает:</vt:lpstr>
      <vt:lpstr>Экспозиционно-выставочная работа</vt:lpstr>
      <vt:lpstr>Культурно-образовательная деятельность</vt:lpstr>
      <vt:lpstr>Другие музееведческие исследования:</vt:lpstr>
      <vt:lpstr> Организация научно-исследовательской работы в музее</vt:lpstr>
      <vt:lpstr>   Создание долгосрочных и краткосрочных  перспективных планов НИР; </vt:lpstr>
      <vt:lpstr>Слайд 20</vt:lpstr>
      <vt:lpstr>Слайд 21</vt:lpstr>
      <vt:lpstr>Формы введения в научный оборот результатов научно-исследо­вательской работы </vt:lpstr>
      <vt:lpstr>Положение о научно-исследовательской работе.</vt:lpstr>
      <vt:lpstr>Слайд 24</vt:lpstr>
      <vt:lpstr>Выводы: </vt:lpstr>
      <vt:lpstr>Источники и литература</vt:lpstr>
      <vt:lpstr>Слайд 27</vt:lpstr>
    </vt:vector>
  </TitlesOfParts>
  <Company>DNS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Научно-исследовательская деятельность музеев</dc:title>
  <dc:creator>Сергей</dc:creator>
  <cp:lastModifiedBy>Сергей</cp:lastModifiedBy>
  <cp:revision>55</cp:revision>
  <dcterms:created xsi:type="dcterms:W3CDTF">2014-09-17T15:50:53Z</dcterms:created>
  <dcterms:modified xsi:type="dcterms:W3CDTF">2020-04-21T22:42:36Z</dcterms:modified>
</cp:coreProperties>
</file>